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77" r:id="rId4"/>
  </p:sldMasterIdLst>
  <p:notesMasterIdLst>
    <p:notesMasterId r:id="rId34"/>
  </p:notesMasterIdLst>
  <p:sldIdLst>
    <p:sldId id="348" r:id="rId5"/>
    <p:sldId id="368" r:id="rId6"/>
    <p:sldId id="266" r:id="rId7"/>
    <p:sldId id="369" r:id="rId8"/>
    <p:sldId id="364" r:id="rId9"/>
    <p:sldId id="301" r:id="rId10"/>
    <p:sldId id="355" r:id="rId11"/>
    <p:sldId id="508" r:id="rId12"/>
    <p:sldId id="517" r:id="rId13"/>
    <p:sldId id="357" r:id="rId14"/>
    <p:sldId id="519" r:id="rId15"/>
    <p:sldId id="286" r:id="rId16"/>
    <p:sldId id="510" r:id="rId17"/>
    <p:sldId id="293" r:id="rId18"/>
    <p:sldId id="509" r:id="rId19"/>
    <p:sldId id="498" r:id="rId20"/>
    <p:sldId id="381" r:id="rId21"/>
    <p:sldId id="382" r:id="rId22"/>
    <p:sldId id="372" r:id="rId23"/>
    <p:sldId id="515" r:id="rId24"/>
    <p:sldId id="516" r:id="rId25"/>
    <p:sldId id="503" r:id="rId26"/>
    <p:sldId id="278" r:id="rId27"/>
    <p:sldId id="511" r:id="rId28"/>
    <p:sldId id="512" r:id="rId29"/>
    <p:sldId id="513" r:id="rId30"/>
    <p:sldId id="514" r:id="rId31"/>
    <p:sldId id="386" r:id="rId32"/>
    <p:sldId id="4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508"/>
            <p14:sldId id="517"/>
            <p14:sldId id="357"/>
            <p14:sldId id="519"/>
            <p14:sldId id="286"/>
            <p14:sldId id="510"/>
          </p14:sldIdLst>
        </p14:section>
        <p14:section name="Talk Tasks and CfUs" id="{4C9413DB-D0EA-4B28-BCAD-DF427EF851DC}">
          <p14:sldIdLst>
            <p14:sldId id="293"/>
            <p14:sldId id="509"/>
            <p14:sldId id="498"/>
            <p14:sldId id="381"/>
            <p14:sldId id="382"/>
          </p14:sldIdLst>
        </p14:section>
        <p14:section name="IP/Activity section" id="{7BE6C088-FF53-8841-BAB4-205CA899FCE1}">
          <p14:sldIdLst>
            <p14:sldId id="372"/>
            <p14:sldId id="515"/>
            <p14:sldId id="516"/>
            <p14:sldId id="503"/>
            <p14:sldId id="278"/>
            <p14:sldId id="511"/>
            <p14:sldId id="512"/>
            <p14:sldId id="513"/>
            <p14:sldId id="514"/>
            <p14:sldId id="386"/>
            <p14:sldId id="49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CA5AC5-AFEA-4546-BFDF-0B2435CF09C0}" v="3" dt="2023-11-15T16:04:07.299"/>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944"/>
    <p:restoredTop sz="72871" autoAdjust="0"/>
  </p:normalViewPr>
  <p:slideViewPr>
    <p:cSldViewPr snapToGrid="0">
      <p:cViewPr varScale="1">
        <p:scale>
          <a:sx n="73" d="100"/>
          <a:sy n="73" d="100"/>
        </p:scale>
        <p:origin x="1272" y="192"/>
      </p:cViewPr>
      <p:guideLst/>
    </p:cSldViewPr>
  </p:slideViewPr>
  <p:notesTextViewPr>
    <p:cViewPr>
      <p:scale>
        <a:sx n="1" d="1"/>
        <a:sy n="1" d="1"/>
      </p:scale>
      <p:origin x="0" y="-76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32CA5AC5-AFEA-4546-BFDF-0B2435CF09C0}"/>
    <pc:docChg chg="undo custSel addSld delSld modSld modSection">
      <pc:chgData name="Joanna Scouler" userId="da2978bb-3a89-42a2-b6f4-686f2140a0cc" providerId="ADAL" clId="{32CA5AC5-AFEA-4546-BFDF-0B2435CF09C0}" dt="2023-11-15T16:04:41.938" v="57" actId="20577"/>
      <pc:docMkLst>
        <pc:docMk/>
      </pc:docMkLst>
      <pc:sldChg chg="del">
        <pc:chgData name="Joanna Scouler" userId="da2978bb-3a89-42a2-b6f4-686f2140a0cc" providerId="ADAL" clId="{32CA5AC5-AFEA-4546-BFDF-0B2435CF09C0}" dt="2023-11-15T16:03:55.481" v="10" actId="2696"/>
        <pc:sldMkLst>
          <pc:docMk/>
          <pc:sldMk cId="3612247813" sldId="300"/>
        </pc:sldMkLst>
      </pc:sldChg>
      <pc:sldChg chg="modSp mod modNotesTx">
        <pc:chgData name="Joanna Scouler" userId="da2978bb-3a89-42a2-b6f4-686f2140a0cc" providerId="ADAL" clId="{32CA5AC5-AFEA-4546-BFDF-0B2435CF09C0}" dt="2023-11-15T16:04:41.938" v="57" actId="20577"/>
        <pc:sldMkLst>
          <pc:docMk/>
          <pc:sldMk cId="2552635373" sldId="301"/>
        </pc:sldMkLst>
        <pc:spChg chg="mod">
          <ac:chgData name="Joanna Scouler" userId="da2978bb-3a89-42a2-b6f4-686f2140a0cc" providerId="ADAL" clId="{32CA5AC5-AFEA-4546-BFDF-0B2435CF09C0}" dt="2023-11-15T16:04:22.136" v="20" actId="1076"/>
          <ac:spMkLst>
            <pc:docMk/>
            <pc:sldMk cId="2552635373" sldId="301"/>
            <ac:spMk id="2" creationId="{96837B8B-15FA-A840-8DD6-642FF112F3B0}"/>
          </ac:spMkLst>
        </pc:spChg>
      </pc:sldChg>
      <pc:sldChg chg="modSp add mod">
        <pc:chgData name="Joanna Scouler" userId="da2978bb-3a89-42a2-b6f4-686f2140a0cc" providerId="ADAL" clId="{32CA5AC5-AFEA-4546-BFDF-0B2435CF09C0}" dt="2023-11-15T16:03:54.210" v="9" actId="20577"/>
        <pc:sldMkLst>
          <pc:docMk/>
          <pc:sldMk cId="2456035950" sldId="491"/>
        </pc:sldMkLst>
        <pc:graphicFrameChg chg="modGraphic">
          <ac:chgData name="Joanna Scouler" userId="da2978bb-3a89-42a2-b6f4-686f2140a0cc" providerId="ADAL" clId="{32CA5AC5-AFEA-4546-BFDF-0B2435CF09C0}" dt="2023-11-15T16:03:54.210" v="9" actId="20577"/>
          <ac:graphicFrameMkLst>
            <pc:docMk/>
            <pc:sldMk cId="2456035950" sldId="491"/>
            <ac:graphicFrameMk id="3" creationId="{2D1EACB4-F44A-B74F-9ED5-BE0F8D4E6DF6}"/>
          </ac:graphicFrameMkLst>
        </pc:graphicFrameChg>
      </pc:sldChg>
      <pc:sldChg chg="add del">
        <pc:chgData name="Joanna Scouler" userId="da2978bb-3a89-42a2-b6f4-686f2140a0cc" providerId="ADAL" clId="{32CA5AC5-AFEA-4546-BFDF-0B2435CF09C0}" dt="2023-11-15T16:04:07.294" v="13"/>
        <pc:sldMkLst>
          <pc:docMk/>
          <pc:sldMk cId="2176919777" sldId="5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chemeClr val="dk1"/>
                </a:solidFill>
                <a:effectLst/>
                <a:latin typeface="Calibri"/>
                <a:ea typeface="Calibri"/>
                <a:cs typeface="Calibri"/>
                <a:sym typeface="Calibri"/>
              </a:rPr>
              <a:t>Recap from C2.1 </a:t>
            </a:r>
            <a:r>
              <a:rPr lang="en-GB" sz="1200" b="1" i="0" u="none" strike="noStrike" cap="none" dirty="0">
                <a:solidFill>
                  <a:schemeClr val="dk1"/>
                </a:solidFill>
                <a:effectLst/>
                <a:latin typeface="+mn-lt"/>
                <a:ea typeface="Calibri"/>
                <a:cs typeface="Calibri"/>
                <a:sym typeface="Calibri"/>
              </a:rPr>
              <a:t>and C2.2.</a:t>
            </a:r>
            <a:endParaRPr lang="en-GB" sz="1200" b="1" i="0" u="none" strike="noStrike" cap="none" dirty="0">
              <a:solidFill>
                <a:schemeClr val="dk1"/>
              </a:solidFill>
              <a:effectLst/>
              <a:latin typeface="Calibri"/>
              <a:ea typeface="Calibri"/>
              <a:cs typeface="Calibri"/>
              <a:sym typeface="Calibri"/>
            </a:endParaRPr>
          </a:p>
          <a:p>
            <a:r>
              <a:rPr lang="en-GB" sz="1200" b="1" i="0" u="none" strike="noStrike" cap="none" dirty="0">
                <a:solidFill>
                  <a:schemeClr val="dk1"/>
                </a:solidFill>
                <a:effectLst/>
                <a:latin typeface="Calibri"/>
                <a:ea typeface="Calibri"/>
                <a:cs typeface="Calibri"/>
                <a:sym typeface="Calibri"/>
              </a:rPr>
              <a:t>Suggested </a:t>
            </a:r>
            <a:r>
              <a:rPr lang="en-US" b="1" dirty="0"/>
              <a:t>script</a:t>
            </a:r>
            <a:r>
              <a:rPr lang="en-GB" sz="1200" b="1" i="0" u="none" strike="noStrike" cap="none" dirty="0">
                <a:solidFill>
                  <a:schemeClr val="dk1"/>
                </a:solidFill>
                <a:effectLst/>
                <a:latin typeface="Calibri"/>
                <a:ea typeface="Calibri"/>
                <a:cs typeface="Calibri"/>
                <a:sym typeface="Calibri"/>
              </a:rPr>
              <a:t>: </a:t>
            </a:r>
          </a:p>
          <a:p>
            <a:r>
              <a:rPr lang="en-GB" sz="1200" b="0" i="0" u="none" strike="noStrike" cap="none" dirty="0">
                <a:solidFill>
                  <a:schemeClr val="dk1"/>
                </a:solidFill>
                <a:effectLst/>
                <a:latin typeface="Calibri"/>
                <a:ea typeface="Calibri"/>
                <a:cs typeface="Calibri"/>
                <a:sym typeface="Calibri"/>
              </a:rPr>
              <a:t>The words ‘alkali’ and ‘base’ are sometimes used to mean the same thing, however there is a </a:t>
            </a:r>
            <a:r>
              <a:rPr lang="en-GB" dirty="0"/>
              <a:t>difference</a:t>
            </a:r>
            <a:r>
              <a:rPr lang="en-GB" sz="1200" b="0" i="0" u="none" strike="noStrike" cap="none" dirty="0">
                <a:solidFill>
                  <a:schemeClr val="dk1"/>
                </a:solidFill>
                <a:effectLst/>
                <a:latin typeface="Calibri"/>
                <a:ea typeface="Calibri"/>
                <a:cs typeface="Calibri"/>
                <a:sym typeface="Calibri"/>
              </a:rPr>
              <a:t>. A </a:t>
            </a:r>
            <a:r>
              <a:rPr lang="en-GB" sz="1200" b="1" i="0" u="none" strike="noStrike" cap="none" dirty="0">
                <a:solidFill>
                  <a:schemeClr val="dk1"/>
                </a:solidFill>
                <a:effectLst/>
                <a:latin typeface="Calibri"/>
                <a:ea typeface="Calibri"/>
                <a:cs typeface="Calibri"/>
                <a:sym typeface="Calibri"/>
              </a:rPr>
              <a:t>base</a:t>
            </a:r>
            <a:r>
              <a:rPr lang="en-GB" sz="1200" b="0" i="0" u="none" strike="noStrike" cap="none" dirty="0">
                <a:solidFill>
                  <a:schemeClr val="dk1"/>
                </a:solidFill>
                <a:effectLst/>
                <a:latin typeface="Calibri"/>
                <a:ea typeface="Calibri"/>
                <a:cs typeface="Calibri"/>
                <a:sym typeface="Calibri"/>
              </a:rPr>
              <a:t> is a substance that can react with acids and </a:t>
            </a:r>
            <a:r>
              <a:rPr lang="en-GB" sz="1200" b="1" i="0" u="none" strike="noStrike" cap="none" dirty="0">
                <a:solidFill>
                  <a:schemeClr val="dk1"/>
                </a:solidFill>
                <a:effectLst/>
                <a:latin typeface="Calibri"/>
                <a:ea typeface="Calibri"/>
                <a:cs typeface="Calibri"/>
                <a:sym typeface="Calibri"/>
              </a:rPr>
              <a:t>neutralise</a:t>
            </a:r>
            <a:r>
              <a:rPr lang="en-GB" sz="1200" b="0" i="0" u="none" strike="noStrike" cap="none" dirty="0">
                <a:solidFill>
                  <a:schemeClr val="dk1"/>
                </a:solidFill>
                <a:effectLst/>
                <a:latin typeface="Calibri"/>
                <a:ea typeface="Calibri"/>
                <a:cs typeface="Calibri"/>
                <a:sym typeface="Calibri"/>
              </a:rPr>
              <a:t> them. Bases are usually: metal oxides, such as copper oxide, metal hydroxides, such as sodium hydroxide, or metal carbonates, such as calcium carbonate.</a:t>
            </a:r>
          </a:p>
          <a:p>
            <a:r>
              <a:rPr lang="en-GB" sz="1200" b="0" i="0" u="none" strike="noStrike" cap="none" dirty="0">
                <a:solidFill>
                  <a:schemeClr val="dk1"/>
                </a:solidFill>
                <a:effectLst/>
                <a:latin typeface="Calibri"/>
                <a:ea typeface="Calibri"/>
                <a:cs typeface="Calibri"/>
                <a:sym typeface="Calibri"/>
              </a:rPr>
              <a:t>Many bases are insoluble - they do not dissolve in water. </a:t>
            </a:r>
          </a:p>
          <a:p>
            <a:r>
              <a:rPr lang="en-GB" sz="1200" b="0" i="0" u="none" strike="noStrike" cap="none" dirty="0">
                <a:solidFill>
                  <a:schemeClr val="dk1"/>
                </a:solidFill>
                <a:effectLst/>
                <a:latin typeface="Calibri"/>
                <a:ea typeface="Calibri"/>
                <a:cs typeface="Calibri"/>
                <a:sym typeface="Calibri"/>
              </a:rPr>
              <a:t>However, if a base does dissolve in water, we can call it an </a:t>
            </a:r>
            <a:r>
              <a:rPr lang="en-GB" sz="1200" b="1" i="0" u="none" strike="noStrike" cap="none" dirty="0">
                <a:solidFill>
                  <a:schemeClr val="dk1"/>
                </a:solidFill>
                <a:effectLst/>
                <a:latin typeface="Calibri"/>
                <a:ea typeface="Calibri"/>
                <a:cs typeface="Calibri"/>
                <a:sym typeface="Calibri"/>
              </a:rPr>
              <a:t>alkali. </a:t>
            </a:r>
            <a:r>
              <a:rPr lang="en-GB" sz="1200" b="0" i="0" u="none" strike="noStrike" cap="none" dirty="0">
                <a:solidFill>
                  <a:schemeClr val="dk1"/>
                </a:solidFill>
                <a:effectLst/>
                <a:latin typeface="Calibri"/>
                <a:ea typeface="Calibri"/>
                <a:cs typeface="Calibri"/>
                <a:sym typeface="Calibri"/>
              </a:rPr>
              <a:t>Most alkalis are soluble metal hydroxides. </a:t>
            </a:r>
            <a:endParaRPr lang="en-GB" sz="1200" b="1" i="0" u="none" strike="noStrike" cap="none" dirty="0">
              <a:solidFill>
                <a:schemeClr val="dk1"/>
              </a:solidFill>
              <a:effectLst/>
              <a:latin typeface="Calibri"/>
              <a:ea typeface="Calibri"/>
              <a:cs typeface="Calibri"/>
              <a:sym typeface="Calibri"/>
            </a:endParaRPr>
          </a:p>
          <a:p>
            <a:endParaRPr lang="en-GB" sz="1200" b="1" i="0" u="none" strike="noStrike" cap="none" dirty="0">
              <a:solidFill>
                <a:schemeClr val="dk1"/>
              </a:solidFill>
              <a:effectLst/>
              <a:latin typeface="Calibri"/>
              <a:ea typeface="Calibri"/>
              <a:cs typeface="Calibri"/>
              <a:sym typeface="Calibri"/>
            </a:endParaRPr>
          </a:p>
          <a:p>
            <a:r>
              <a:rPr lang="en-GB" sz="1200" b="1" i="0" u="none" strike="noStrike" cap="none" dirty="0">
                <a:solidFill>
                  <a:schemeClr val="dk1"/>
                </a:solidFill>
                <a:effectLst/>
                <a:latin typeface="Calibri"/>
                <a:ea typeface="Calibri"/>
                <a:cs typeface="Calibri"/>
                <a:sym typeface="Calibri"/>
              </a:rPr>
              <a:t>Note: Students will need to know the formulae of these common laboratory acids and alkalis. </a:t>
            </a:r>
          </a:p>
          <a:p>
            <a:r>
              <a:rPr lang="en-GB" sz="1200" b="0" i="1" u="none" strike="noStrike" cap="none" dirty="0">
                <a:solidFill>
                  <a:schemeClr val="dk1"/>
                </a:solidFill>
                <a:effectLst/>
                <a:latin typeface="Calibri"/>
                <a:ea typeface="Calibri"/>
                <a:cs typeface="Calibri"/>
                <a:sym typeface="Calibri"/>
              </a:rPr>
              <a:t>What do each of the three acids and alkalis have in common?</a:t>
            </a:r>
          </a:p>
          <a:p>
            <a:r>
              <a:rPr lang="en-GB" sz="1200" b="1" i="1" u="none" strike="noStrike" cap="none" dirty="0">
                <a:solidFill>
                  <a:schemeClr val="dk1"/>
                </a:solidFill>
                <a:effectLst/>
                <a:latin typeface="Calibri"/>
                <a:ea typeface="Calibri"/>
                <a:cs typeface="Calibri"/>
                <a:sym typeface="Calibri"/>
              </a:rPr>
              <a:t>The acids all contain Hydrogen (H) and the alkalis all contain an OH (hydroxide). </a:t>
            </a:r>
          </a:p>
          <a:p>
            <a:r>
              <a:rPr lang="en-US" sz="1200" b="0" i="0" u="none" strike="noStrike" cap="none" dirty="0">
                <a:solidFill>
                  <a:schemeClr val="dk1"/>
                </a:solidFill>
                <a:effectLst/>
                <a:latin typeface="Calibri"/>
                <a:ea typeface="Calibri"/>
                <a:cs typeface="Calibri"/>
                <a:sym typeface="Calibri"/>
              </a:rPr>
              <a:t>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2840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So what exactly are acids and alkalis?</a:t>
            </a:r>
          </a:p>
          <a:p>
            <a:r>
              <a:rPr lang="en-GB" dirty="0"/>
              <a:t>Acids are substances that produce hydrogen ions (H+) in aqueous solutions. This means that when they are in solution, they can split into their ions. </a:t>
            </a:r>
          </a:p>
          <a:p>
            <a:r>
              <a:rPr lang="en-GB" dirty="0"/>
              <a:t>Different acids split into their ions to different extents, which we will look at in a later lesson (HT only). </a:t>
            </a:r>
          </a:p>
          <a:p>
            <a:r>
              <a:rPr lang="en-GB" dirty="0"/>
              <a:t>For example, when hydrochloric acid is in solution, it produces the hydrogen ion and the chloride ion. Same with nitric acid, it produces the hydrogen ion and the nitrate ion, and sulfuric acid produces two hydrogen ions and the sulfate ion. </a:t>
            </a:r>
          </a:p>
          <a:p>
            <a:r>
              <a:rPr lang="en-GB" dirty="0"/>
              <a:t>Alkalis produce hydroxide ions (OH-) in aqueous solutions. For example, sodium </a:t>
            </a:r>
            <a:r>
              <a:rPr lang="en-GB" dirty="0" err="1"/>
              <a:t>hydroxidein</a:t>
            </a:r>
            <a:r>
              <a:rPr lang="en-GB" dirty="0"/>
              <a:t> solution produces positive lithium ions and hydroxide ions. </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1335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When acids and alkalis react, this is an example of a neutralisation reaction.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This is because the hydrogen ion from the acid reacts with the hydroxide ion from the alkali to produce a water molecule.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We are looking at the formation of just one water molecule, but in reality it would be millions and billions of ions forming molecules.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baseline="0" dirty="0"/>
              <a:t>This can be represented by the equation: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baseline="0" dirty="0"/>
              <a:t>H+ + OH- </a:t>
            </a:r>
            <a:r>
              <a:rPr lang="en-GB" b="0" baseline="0" dirty="0">
                <a:sym typeface="Wingdings" pitchFamily="2" charset="2"/>
              </a:rPr>
              <a:t> H2O</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baseline="0" dirty="0">
                <a:sym typeface="Wingdings" pitchFamily="2" charset="2"/>
              </a:rPr>
              <a:t>The hydrogen ions are aq because they are in solution, as are the hydroxide ions. Water is represented with the liquid state symbol because it cannot be in a solution of itself!</a:t>
            </a:r>
            <a:endParaRPr lang="en-GB" b="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0597052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So we know that the reaction between an acid and an alkali produces water because the hydrogen ions from the acid react with the hydroxide ions from the alkali to form water molecules. The other product of this reaction is a salt.</a:t>
            </a:r>
          </a:p>
          <a:p>
            <a:r>
              <a:rPr lang="en-GB" dirty="0"/>
              <a:t>Remember a salt is just any compound made from the reaction between an acid and a metal. In this case, the metal comes from the metal hydroxide. </a:t>
            </a:r>
          </a:p>
          <a:p>
            <a:r>
              <a:rPr lang="en-GB" dirty="0"/>
              <a:t>Can we remember the rules for naming salts?</a:t>
            </a:r>
          </a:p>
          <a:p>
            <a:r>
              <a:rPr lang="en-GB" dirty="0"/>
              <a:t>The name of the metal ion comes first, followed by the type of salt based on the acid it was formed from.</a:t>
            </a:r>
          </a:p>
          <a:p>
            <a:r>
              <a:rPr lang="en-GB" i="1" dirty="0"/>
              <a:t>What kind of salts does hydrochloric acid make?</a:t>
            </a:r>
          </a:p>
          <a:p>
            <a:r>
              <a:rPr lang="en-GB" b="1" i="1" dirty="0"/>
              <a:t>Chlorides</a:t>
            </a:r>
          </a:p>
          <a:p>
            <a:r>
              <a:rPr lang="en-GB" i="1" dirty="0"/>
              <a:t>What kind of salts does sulfuric acid make?</a:t>
            </a:r>
          </a:p>
          <a:p>
            <a:r>
              <a:rPr lang="en-GB" b="1" i="1" dirty="0" err="1"/>
              <a:t>Sulfates</a:t>
            </a:r>
            <a:endParaRPr lang="en-GB" b="1" i="1" dirty="0"/>
          </a:p>
          <a:p>
            <a:r>
              <a:rPr lang="en-GB" i="1" dirty="0"/>
              <a:t>What kind of salts does nitric acid make?</a:t>
            </a:r>
          </a:p>
          <a:p>
            <a:r>
              <a:rPr lang="en-GB" b="1" i="1" dirty="0"/>
              <a:t>Nitrates</a:t>
            </a:r>
          </a:p>
          <a:p>
            <a:r>
              <a:rPr lang="en-GB" dirty="0"/>
              <a:t>In the exam (and in most chemistry labs) we are also given this list of common ions, separated into the positive and negative ions. We can use these formulae to determine the chemical formula of a salt based on the reactants that were used to make it.</a:t>
            </a:r>
          </a:p>
          <a:p>
            <a:r>
              <a:rPr lang="en-GB" dirty="0"/>
              <a:t>This takes us back to the formation of ions from atoms to obtain full outer electron shells. </a:t>
            </a:r>
          </a:p>
          <a:p>
            <a:r>
              <a:rPr lang="en-GB" i="1" dirty="0"/>
              <a:t>What salt would be formed from a reaction between calcium hydroxide and hydrochloric acid?</a:t>
            </a:r>
          </a:p>
          <a:p>
            <a:r>
              <a:rPr lang="en-GB" b="1" i="1" dirty="0"/>
              <a:t>Calcium chloride</a:t>
            </a:r>
          </a:p>
          <a:p>
            <a:r>
              <a:rPr lang="en-GB" i="1" dirty="0"/>
              <a:t>Using the list of ions, what would the formula of this salt be?</a:t>
            </a:r>
          </a:p>
          <a:p>
            <a:r>
              <a:rPr lang="en-GB" b="1" i="1" dirty="0"/>
              <a:t>Calcium is a 2+ ion and chloride is a 1- ion. This means that we will need two chloride atoms to each accept one electron from calcium. This gives calcium chloride the chemical formula CaCl</a:t>
            </a:r>
            <a:r>
              <a:rPr lang="en-GB" b="1" i="1" baseline="-25000" dirty="0"/>
              <a:t>2</a:t>
            </a:r>
            <a:r>
              <a:rPr lang="en-GB" b="1" i="1" dirty="0"/>
              <a:t>. </a:t>
            </a:r>
          </a:p>
          <a:p>
            <a:r>
              <a:rPr lang="en-GB" i="1" dirty="0"/>
              <a:t>What salt would be formed from a reaction between potassium hydroxide and sulfuric acid?</a:t>
            </a:r>
          </a:p>
          <a:p>
            <a:r>
              <a:rPr lang="en-GB" b="1" i="1" dirty="0"/>
              <a:t>Potassium sulfate</a:t>
            </a:r>
          </a:p>
          <a:p>
            <a:r>
              <a:rPr lang="en-GB" i="1" dirty="0"/>
              <a:t>Using the list of ions, what would the formula of this salt be?</a:t>
            </a:r>
          </a:p>
          <a:p>
            <a:r>
              <a:rPr lang="en-GB" b="1" i="1" dirty="0"/>
              <a:t>Potassium is a 1+ ion and sulfate is a 2- ion. This 2- refers to the whole of the SO</a:t>
            </a:r>
            <a:r>
              <a:rPr lang="en-GB" b="1" i="1" baseline="-25000" dirty="0"/>
              <a:t>4</a:t>
            </a:r>
            <a:r>
              <a:rPr lang="en-GB" b="1" i="1" dirty="0"/>
              <a:t> unit. This means that we will need two potassium atoms to each donate one electron to sulfate. This gives potassium sulfate the chemical formula K</a:t>
            </a:r>
            <a:r>
              <a:rPr lang="en-GB" b="1" i="1" baseline="-25000" dirty="0"/>
              <a:t>2</a:t>
            </a:r>
            <a:r>
              <a:rPr lang="en-GB" b="1" i="1" baseline="0" dirty="0"/>
              <a:t>SO</a:t>
            </a:r>
            <a:r>
              <a:rPr lang="en-GB" b="1" i="1" baseline="-25000" dirty="0"/>
              <a:t>4</a:t>
            </a:r>
            <a:r>
              <a:rPr lang="en-GB" b="1" i="1" dirty="0"/>
              <a:t>. </a:t>
            </a:r>
          </a:p>
          <a:p>
            <a:r>
              <a:rPr lang="en-GB" b="0" i="0" dirty="0"/>
              <a:t>Note: a more difficult example (barium nitrate) is included in the I/We/</a:t>
            </a:r>
            <a:r>
              <a:rPr lang="en-GB" b="0" i="0"/>
              <a:t>You section</a:t>
            </a:r>
            <a:endParaRPr lang="en-GB" b="0" i="0" dirty="0"/>
          </a:p>
          <a:p>
            <a:endParaRPr lang="en-GB" b="1" i="1"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494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Expected Answers:</a:t>
            </a:r>
          </a:p>
          <a:p>
            <a:r>
              <a:rPr lang="en-GB" dirty="0"/>
              <a:t>Blue (incorrect): This </a:t>
            </a:r>
            <a:r>
              <a:rPr lang="en-GB" dirty="0" err="1"/>
              <a:t>si</a:t>
            </a:r>
            <a:r>
              <a:rPr lang="en-GB" dirty="0"/>
              <a:t> a wording one that is good to check with students, still avoiding using the word strong. The higher the pH, the less acidic a solution is.</a:t>
            </a:r>
          </a:p>
          <a:p>
            <a:r>
              <a:rPr lang="en-GB" dirty="0"/>
              <a:t>Yellow (incorrect): Neutralisation involves the hydrogen and hydroxide ion, it is not just about the acid being broken down. </a:t>
            </a:r>
          </a:p>
          <a:p>
            <a:r>
              <a:rPr lang="en-GB" dirty="0"/>
              <a:t>Green (correct)</a:t>
            </a:r>
          </a:p>
          <a:p>
            <a:r>
              <a:rPr lang="en-GB" dirty="0"/>
              <a:t>Pink (incorrect): This is a common misconception. Acid+ metal is a displacement reaction, not a neutralisation reaction. In this lesson, you can show that this is because there is no hydroxide ion present.</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2746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is not correct. There is no transfer of electrons, so it is not a redox reaction. The hydrogen ion and hydroxide ion form water and the metal ion from the acid produces the salt without its oxidation state changing.</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9620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79853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chemical formula for sulfuric acid.</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the difference between an alkali and a base.</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H</a:t>
            </a:r>
            <a:r>
              <a:rPr lang="en-GB" sz="1200" b="0" i="0" u="none" strike="noStrike" cap="none" baseline="-25000" dirty="0">
                <a:solidFill>
                  <a:srgbClr val="1F3864"/>
                </a:solidFill>
                <a:latin typeface="Century Gothic"/>
                <a:sym typeface="Century Gothic"/>
              </a:rPr>
              <a:t>2</a:t>
            </a:r>
            <a:r>
              <a:rPr lang="en-GB" sz="1200" b="0" i="0" u="none" strike="noStrike" cap="none" dirty="0">
                <a:solidFill>
                  <a:srgbClr val="1F3864"/>
                </a:solidFill>
                <a:latin typeface="Century Gothic"/>
                <a:sym typeface="Century Gothic"/>
              </a:rPr>
              <a:t>SO</a:t>
            </a:r>
            <a:r>
              <a:rPr lang="en-GB" sz="1200" b="0" i="0" u="none" strike="noStrike" cap="none" baseline="-25000" dirty="0">
                <a:solidFill>
                  <a:srgbClr val="1F3864"/>
                </a:solidFill>
                <a:latin typeface="Century Gothic"/>
                <a:sym typeface="Century Gothic"/>
              </a:rPr>
              <a:t>4</a:t>
            </a:r>
            <a:endParaRPr lang="en-GB" baseline="-25000" dirty="0">
              <a:latin typeface="PT Sans" panose="020B0503020203020204" pitchFamily="34" charset="77"/>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A base is any substance that can neutralise an acid, with a pH of 8-14. Alkalis are soluble bases.</a:t>
            </a:r>
            <a:endParaRPr lang="en-GB"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3935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3987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9325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251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are not clear on the ions in solution produced by acids and alkalis. If students answer C, they have recognised water from the neutralisation reaction, but not the correct ion. </a:t>
            </a:r>
            <a:r>
              <a:rPr lang="en-GB" i="1" dirty="0"/>
              <a:t>To fix-it, review the ions produced by acids and alkalis in solution and the ionic equation in a neutralisation reaction.</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it shows they have been confused by the hydroxide part of the name, which is a common mistake. If students answer B, they have recognised the sulfur element but not the correct name. </a:t>
            </a:r>
            <a:r>
              <a:rPr lang="en-GB" i="1" dirty="0"/>
              <a:t>To fix-it, review the formula for sulfuric acid and why it produces </a:t>
            </a:r>
            <a:r>
              <a:rPr lang="en-GB" i="1" dirty="0" err="1"/>
              <a:t>sulfates</a:t>
            </a:r>
            <a:r>
              <a:rPr lang="en-GB" i="1" dirty="0"/>
              <a:t> rather than </a:t>
            </a:r>
            <a:r>
              <a:rPr lang="en-GB" i="1" dirty="0" err="1"/>
              <a:t>sulfides</a:t>
            </a:r>
            <a:r>
              <a:rPr lang="en-GB" i="1" dirty="0"/>
              <a:t>.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got the equation the wrong way round. If students answer B, it shows that students have recognised the elements but not the key aspect that they are ions. </a:t>
            </a:r>
            <a:r>
              <a:rPr lang="en-GB" i="1" dirty="0"/>
              <a:t>To fix-it, review the definition of a neutralisation reaction and show students the ions involved.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7</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Acid</a:t>
            </a:r>
            <a:endParaRPr lang="en-GB" sz="1200" b="0" i="0" u="none" strike="noStrike" cap="none" baseline="-25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pH probe - UI could not give a decimal place</a:t>
            </a:r>
            <a:endParaRPr lang="en-GB" sz="1200" b="0" i="0" u="none" strike="noStrike" cap="none" baseline="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lesson students will focus on the ions produced by acids and alkalis in solution and how they are involved in a neutralisation reaction. They will review the production of salts in neutralisation reactions and determine formulae of ionic salts.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If I want to know the pH of a solution to 1 decimal place, what should I use?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C4.3.10 Lesson Objectives:</a:t>
            </a:r>
          </a:p>
          <a:p>
            <a:r>
              <a:rPr lang="en-US" sz="1800" dirty="0">
                <a:latin typeface="Century Gothic" panose="020B0502020202020204" pitchFamily="34" charset="0"/>
              </a:rPr>
              <a:t>Critical: Use the pH scale to identify acids and alkalis</a:t>
            </a:r>
          </a:p>
          <a:p>
            <a:r>
              <a:rPr lang="en-US" sz="1800" dirty="0">
                <a:latin typeface="Century Gothic" panose="020B0502020202020204" pitchFamily="34" charset="0"/>
              </a:rPr>
              <a:t>Critical: Identify ions produced by acids and alkalis in solution</a:t>
            </a:r>
          </a:p>
          <a:p>
            <a:r>
              <a:rPr lang="en-US" sz="1800">
                <a:latin typeface="Century Gothic" panose="020B0502020202020204" pitchFamily="34" charset="0"/>
              </a:rPr>
              <a:t>Core: Describe </a:t>
            </a:r>
            <a:r>
              <a:rPr lang="en-US" sz="1800" dirty="0">
                <a:latin typeface="Century Gothic" panose="020B0502020202020204" pitchFamily="34" charset="0"/>
              </a:rPr>
              <a:t>what happens in a neutralisation reaction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know that a compound ends ‘ide’ but have not recalled that hydrochloric acid makes chloride salts. If students answer C, they recognise that chlorine is involved but not the key part that it is the chloride ion in the compound. </a:t>
            </a:r>
            <a:r>
              <a:rPr lang="en-GB" i="1" dirty="0"/>
              <a:t>To fix-it, review the rules for naming salts and give students lots of practice.</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it shows they are not clear on the reaction between an acid and a base. If students answer B, they have confused the squeaky pop test and the limewater test. </a:t>
            </a:r>
            <a:r>
              <a:rPr lang="en-GB" i="1" dirty="0"/>
              <a:t>To fix-it, review what the squeaky pop test and the limewater test detect the presence of and give students practice of identifying from reactants which pairs will produce positive results.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it shows that students are not clear on the meaning of a neutralisation reaction. This will be addressed in the next lesson. </a:t>
            </a:r>
            <a:r>
              <a:rPr lang="en-GB" i="1" dirty="0"/>
              <a:t>To fix-it, review the definition of a neutralisation reaction and show students the ions involved. </a:t>
            </a:r>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exposition:</a:t>
            </a:r>
          </a:p>
          <a:p>
            <a:r>
              <a:rPr lang="en-GB" b="0" dirty="0"/>
              <a:t>The pH scale ranges from 0-14 and is the measure of the acidity or alkalinity of a solution. </a:t>
            </a:r>
          </a:p>
          <a:p>
            <a:r>
              <a:rPr lang="en-GB" b="0" i="1" dirty="0"/>
              <a:t>What is a solution?</a:t>
            </a:r>
          </a:p>
          <a:p>
            <a:r>
              <a:rPr lang="en-GB" b="0" i="1" dirty="0"/>
              <a:t>A solute dissolved in a solvent. </a:t>
            </a:r>
          </a:p>
          <a:p>
            <a:r>
              <a:rPr lang="en-GB" b="0" i="0" dirty="0"/>
              <a:t>In this topic, we will be talking about a lot of different solutions. Remember the state symbol aq means dissolved in solution. The aq shows that the solvent is water. </a:t>
            </a:r>
          </a:p>
          <a:p>
            <a:r>
              <a:rPr lang="en-GB" b="0" i="0" dirty="0"/>
              <a:t>The pH of a solution can be measured using Universal Indicator (either UI paper or solution) or a pH probe. </a:t>
            </a:r>
          </a:p>
          <a:p>
            <a:r>
              <a:rPr lang="en-GB" b="0" i="1" dirty="0"/>
              <a:t>What might be an advantage of using UI over a pH probe?</a:t>
            </a:r>
          </a:p>
          <a:p>
            <a:r>
              <a:rPr lang="en-GB" b="1" i="1" dirty="0"/>
              <a:t>It is a common chemical so is easily available. </a:t>
            </a:r>
          </a:p>
          <a:p>
            <a:r>
              <a:rPr lang="en-GB" b="0" i="1" dirty="0"/>
              <a:t>What might be an advantage of using a pH probe over UI?</a:t>
            </a:r>
          </a:p>
          <a:p>
            <a:r>
              <a:rPr lang="en-GB" b="1" i="1" dirty="0"/>
              <a:t>A pH probe can give a more precise value for pH, often to a decimal place. Universal indicator provides a colour that can be referenced against a chart, but this is more subjective than a straightforward numerical value, as people can judge colour differently. This means that Universal indicator can give an </a:t>
            </a:r>
            <a:r>
              <a:rPr lang="en-GB" b="1" i="1" u="sng" dirty="0"/>
              <a:t>approximate</a:t>
            </a:r>
            <a:r>
              <a:rPr lang="en-GB" b="1" i="1" dirty="0"/>
              <a:t> pH value. </a:t>
            </a:r>
          </a:p>
          <a:p>
            <a:r>
              <a:rPr lang="en-GB" b="0" i="0" dirty="0"/>
              <a:t>So what do the different pH values mean?</a:t>
            </a:r>
          </a:p>
          <a:p>
            <a:r>
              <a:rPr lang="en-GB" b="0" i="1" dirty="0"/>
              <a:t>What is the pH of a neutral solution?</a:t>
            </a:r>
          </a:p>
          <a:p>
            <a:r>
              <a:rPr lang="en-GB" b="1" i="1" dirty="0"/>
              <a:t>7. </a:t>
            </a:r>
          </a:p>
          <a:p>
            <a:r>
              <a:rPr lang="en-GB" b="0" i="1" dirty="0"/>
              <a:t>What colour does UI turn when added to a neutral solution?</a:t>
            </a:r>
          </a:p>
          <a:p>
            <a:r>
              <a:rPr lang="en-GB" b="1" i="1" dirty="0"/>
              <a:t>Green. </a:t>
            </a:r>
          </a:p>
          <a:p>
            <a:r>
              <a:rPr lang="en-GB" b="0" i="1" dirty="0"/>
              <a:t>What is the pH of an acidic solution?</a:t>
            </a:r>
          </a:p>
          <a:p>
            <a:r>
              <a:rPr lang="en-GB" b="1" i="1" dirty="0"/>
              <a:t>Less than 7, so between 0 and 6.9.</a:t>
            </a:r>
          </a:p>
          <a:p>
            <a:r>
              <a:rPr lang="en-GB" b="0" i="1" dirty="0"/>
              <a:t>What colour does UI turn when added to an acidic solution?</a:t>
            </a:r>
          </a:p>
          <a:p>
            <a:r>
              <a:rPr lang="en-GB" b="1" i="1" dirty="0"/>
              <a:t>Red/orange.</a:t>
            </a:r>
          </a:p>
          <a:p>
            <a:r>
              <a:rPr lang="en-GB" b="0" i="1" dirty="0"/>
              <a:t>What is the pH of an alkaline solution?</a:t>
            </a:r>
          </a:p>
          <a:p>
            <a:r>
              <a:rPr lang="en-GB" b="1" i="1" dirty="0"/>
              <a:t>Greater than 7, so between 8 and 14.</a:t>
            </a:r>
          </a:p>
          <a:p>
            <a:r>
              <a:rPr lang="en-GB" b="0" i="1" dirty="0"/>
              <a:t>What colour does UI turn when added to an alkaline solution?</a:t>
            </a:r>
          </a:p>
          <a:p>
            <a:r>
              <a:rPr lang="en-GB" b="1" i="1" dirty="0"/>
              <a:t>Purple/blue. </a:t>
            </a:r>
          </a:p>
          <a:p>
            <a:endParaRPr lang="en-GB" b="0" i="0" dirty="0"/>
          </a:p>
          <a:p>
            <a:endParaRPr lang="en-GB" b="0" i="0" dirty="0"/>
          </a:p>
          <a:p>
            <a:endParaRPr lang="en-GB" b="1"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8239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b="0" i="0" dirty="0"/>
              <a:t>pH probe image: https://</a:t>
            </a:r>
            <a:r>
              <a:rPr lang="en-US" b="0" i="0" dirty="0" err="1"/>
              <a:t>commons.wikimedia.org</a:t>
            </a:r>
            <a:r>
              <a:rPr lang="en-US" b="0" i="0" dirty="0"/>
              <a:t>/wiki/File:2009-03-30_Red_pH_meter_reads_4.96.jpg</a:t>
            </a:r>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US" b="0" i="0" dirty="0"/>
              <a:t>universal indicator </a:t>
            </a:r>
            <a:r>
              <a:rPr lang="en-US" b="0" i="0" dirty="0" err="1"/>
              <a:t>colours</a:t>
            </a:r>
            <a:r>
              <a:rPr lang="en-US" b="0" i="0" dirty="0"/>
              <a:t> image: https://</a:t>
            </a:r>
            <a:r>
              <a:rPr lang="en-US" b="0" i="0" dirty="0" err="1"/>
              <a:t>commons.wikimedia.org</a:t>
            </a:r>
            <a:r>
              <a:rPr lang="en-US" b="0" i="0" dirty="0"/>
              <a:t>/wiki/File:Skala_boja_2.JPG</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8206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419121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974841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474949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67015973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4691466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lk Task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45396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416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57666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1374283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5472502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9695080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610300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69060755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221775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6337861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36065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EE8E-9658-C44C-93AE-C2979E63E802}"/>
              </a:ext>
            </a:extLst>
          </p:cNvPr>
          <p:cNvSpPr>
            <a:spLocks noGrp="1"/>
          </p:cNvSpPr>
          <p:nvPr>
            <p:ph type="title"/>
          </p:nvPr>
        </p:nvSpPr>
        <p:spPr>
          <a:xfrm>
            <a:off x="253760" y="675784"/>
            <a:ext cx="10620000" cy="720000"/>
          </a:xfrm>
        </p:spPr>
        <p:txBody>
          <a:bodyPr>
            <a:normAutofit fontScale="90000"/>
          </a:bodyPr>
          <a:lstStyle/>
          <a:p>
            <a:r>
              <a:rPr lang="en-US" dirty="0">
                <a:latin typeface="Century Gothic" panose="020B0502020202020204" pitchFamily="34" charset="0"/>
              </a:rPr>
              <a:t>What are Acids and Alkalis?</a:t>
            </a:r>
            <a:br>
              <a:rPr lang="en-US" dirty="0">
                <a:latin typeface="Century Gothic" panose="020B0502020202020204" pitchFamily="34" charset="0"/>
              </a:rPr>
            </a:br>
            <a:br>
              <a:rPr lang="en-US" dirty="0">
                <a:latin typeface="Century Gothic" panose="020B0502020202020204" pitchFamily="34" charset="0"/>
              </a:rPr>
            </a:br>
            <a:r>
              <a:rPr lang="en-US" b="0" dirty="0">
                <a:latin typeface="Century Gothic" panose="020B0502020202020204" pitchFamily="34" charset="0"/>
              </a:rPr>
              <a:t>The tables below shows common acids and alkali that can be found in the laboratory. </a:t>
            </a:r>
          </a:p>
        </p:txBody>
      </p:sp>
      <p:graphicFrame>
        <p:nvGraphicFramePr>
          <p:cNvPr id="3" name="Table 2">
            <a:extLst>
              <a:ext uri="{FF2B5EF4-FFF2-40B4-BE49-F238E27FC236}">
                <a16:creationId xmlns:a16="http://schemas.microsoft.com/office/drawing/2014/main" id="{1E8931B0-3A67-0447-AA8C-2ABAF80D1E38}"/>
              </a:ext>
            </a:extLst>
          </p:cNvPr>
          <p:cNvGraphicFramePr>
            <a:graphicFrameLocks noGrp="1"/>
          </p:cNvGraphicFramePr>
          <p:nvPr>
            <p:extLst>
              <p:ext uri="{D42A27DB-BD31-4B8C-83A1-F6EECF244321}">
                <p14:modId xmlns:p14="http://schemas.microsoft.com/office/powerpoint/2010/main" val="1860489331"/>
              </p:ext>
            </p:extLst>
          </p:nvPr>
        </p:nvGraphicFramePr>
        <p:xfrm>
          <a:off x="235831" y="1519349"/>
          <a:ext cx="8128000" cy="1828800"/>
        </p:xfrm>
        <a:graphic>
          <a:graphicData uri="http://schemas.openxmlformats.org/drawingml/2006/table">
            <a:tbl>
              <a:tblPr firstRow="1" bandRow="1"/>
              <a:tblGrid>
                <a:gridCol w="4064000">
                  <a:extLst>
                    <a:ext uri="{9D8B030D-6E8A-4147-A177-3AD203B41FA5}">
                      <a16:colId xmlns:a16="http://schemas.microsoft.com/office/drawing/2014/main" val="26178538"/>
                    </a:ext>
                  </a:extLst>
                </a:gridCol>
                <a:gridCol w="4064000">
                  <a:extLst>
                    <a:ext uri="{9D8B030D-6E8A-4147-A177-3AD203B41FA5}">
                      <a16:colId xmlns:a16="http://schemas.microsoft.com/office/drawing/2014/main" val="2033831423"/>
                    </a:ext>
                  </a:extLst>
                </a:gridCol>
              </a:tblGrid>
              <a:tr h="370840">
                <a:tc>
                  <a:txBody>
                    <a:bodyPr/>
                    <a:lstStyle/>
                    <a:p>
                      <a:pPr algn="ctr"/>
                      <a:r>
                        <a:rPr lang="en-US" sz="2400" b="1" dirty="0">
                          <a:latin typeface="Century Gothic" panose="020B0502020202020204" pitchFamily="34" charset="0"/>
                        </a:rPr>
                        <a:t>Common Acids</a:t>
                      </a:r>
                    </a:p>
                  </a:txBody>
                  <a:tcPr anchor="ctr">
                    <a:solidFill>
                      <a:schemeClr val="accent1">
                        <a:alpha val="0"/>
                      </a:schemeClr>
                    </a:solidFill>
                  </a:tcPr>
                </a:tc>
                <a:tc>
                  <a:txBody>
                    <a:bodyPr/>
                    <a:lstStyle/>
                    <a:p>
                      <a:pPr algn="ctr"/>
                      <a:r>
                        <a:rPr lang="en-US" sz="2400" b="1">
                          <a:latin typeface="Century Gothic" panose="020B0502020202020204" pitchFamily="34" charset="0"/>
                        </a:rPr>
                        <a:t>Chemical Formula</a:t>
                      </a:r>
                    </a:p>
                  </a:txBody>
                  <a:tcPr anchor="ctr">
                    <a:solidFill>
                      <a:schemeClr val="accent1">
                        <a:alpha val="0"/>
                      </a:schemeClr>
                    </a:solidFill>
                  </a:tcPr>
                </a:tc>
                <a:extLst>
                  <a:ext uri="{0D108BD9-81ED-4DB2-BD59-A6C34878D82A}">
                    <a16:rowId xmlns:a16="http://schemas.microsoft.com/office/drawing/2014/main" val="3294079769"/>
                  </a:ext>
                </a:extLst>
              </a:tr>
              <a:tr h="370840">
                <a:tc>
                  <a:txBody>
                    <a:bodyPr/>
                    <a:lstStyle/>
                    <a:p>
                      <a:pPr algn="ctr"/>
                      <a:r>
                        <a:rPr lang="en-US" sz="2400">
                          <a:latin typeface="Century Gothic" panose="020B0502020202020204" pitchFamily="34" charset="0"/>
                        </a:rPr>
                        <a:t>Hydrochloric Acid</a:t>
                      </a:r>
                    </a:p>
                  </a:txBody>
                  <a:tcPr anchor="ctr"/>
                </a:tc>
                <a:tc>
                  <a:txBody>
                    <a:bodyPr/>
                    <a:lstStyle/>
                    <a:p>
                      <a:pPr algn="ctr"/>
                      <a:r>
                        <a:rPr lang="en-US" sz="2400" dirty="0">
                          <a:latin typeface="Century Gothic" panose="020B0502020202020204" pitchFamily="34" charset="0"/>
                        </a:rPr>
                        <a:t>HCl</a:t>
                      </a:r>
                    </a:p>
                  </a:txBody>
                  <a:tcPr anchor="ctr"/>
                </a:tc>
                <a:extLst>
                  <a:ext uri="{0D108BD9-81ED-4DB2-BD59-A6C34878D82A}">
                    <a16:rowId xmlns:a16="http://schemas.microsoft.com/office/drawing/2014/main" val="2404905239"/>
                  </a:ext>
                </a:extLst>
              </a:tr>
              <a:tr h="370840">
                <a:tc>
                  <a:txBody>
                    <a:bodyPr/>
                    <a:lstStyle/>
                    <a:p>
                      <a:pPr algn="ctr"/>
                      <a:r>
                        <a:rPr lang="en-US" sz="2400" dirty="0">
                          <a:latin typeface="Century Gothic" panose="020B0502020202020204" pitchFamily="34" charset="0"/>
                        </a:rPr>
                        <a:t>Nitric Acid</a:t>
                      </a:r>
                    </a:p>
                  </a:txBody>
                  <a:tcPr anchor="ctr"/>
                </a:tc>
                <a:tc>
                  <a:txBody>
                    <a:bodyPr/>
                    <a:lstStyle/>
                    <a:p>
                      <a:pPr algn="ctr"/>
                      <a:r>
                        <a:rPr lang="en-US" sz="2400">
                          <a:latin typeface="Century Gothic" panose="020B0502020202020204" pitchFamily="34" charset="0"/>
                        </a:rPr>
                        <a:t>HNO</a:t>
                      </a:r>
                      <a:r>
                        <a:rPr lang="en-US" sz="2400" baseline="-25000">
                          <a:latin typeface="Century Gothic" panose="020B0502020202020204" pitchFamily="34" charset="0"/>
                        </a:rPr>
                        <a:t>3</a:t>
                      </a:r>
                    </a:p>
                  </a:txBody>
                  <a:tcPr anchor="ctr"/>
                </a:tc>
                <a:extLst>
                  <a:ext uri="{0D108BD9-81ED-4DB2-BD59-A6C34878D82A}">
                    <a16:rowId xmlns:a16="http://schemas.microsoft.com/office/drawing/2014/main" val="650380416"/>
                  </a:ext>
                </a:extLst>
              </a:tr>
              <a:tr h="370840">
                <a:tc>
                  <a:txBody>
                    <a:bodyPr/>
                    <a:lstStyle/>
                    <a:p>
                      <a:pPr algn="ctr"/>
                      <a:r>
                        <a:rPr lang="en-US" sz="2400" dirty="0">
                          <a:latin typeface="Century Gothic" panose="020B0502020202020204" pitchFamily="34" charset="0"/>
                        </a:rPr>
                        <a:t>Sulfuric Acid</a:t>
                      </a:r>
                    </a:p>
                  </a:txBody>
                  <a:tcPr anchor="ctr"/>
                </a:tc>
                <a:tc>
                  <a:txBody>
                    <a:bodyPr/>
                    <a:lstStyle/>
                    <a:p>
                      <a:pPr algn="ctr"/>
                      <a:r>
                        <a:rPr lang="en-US" sz="2400" dirty="0">
                          <a:latin typeface="Century Gothic" panose="020B0502020202020204" pitchFamily="34" charset="0"/>
                        </a:rPr>
                        <a:t>H</a:t>
                      </a:r>
                      <a:r>
                        <a:rPr lang="en-US" sz="2400" baseline="-25000" dirty="0">
                          <a:latin typeface="Century Gothic" panose="020B0502020202020204" pitchFamily="34" charset="0"/>
                        </a:rPr>
                        <a:t>2</a:t>
                      </a:r>
                      <a:r>
                        <a:rPr lang="en-US" sz="2400" dirty="0">
                          <a:latin typeface="Century Gothic" panose="020B0502020202020204" pitchFamily="34" charset="0"/>
                        </a:rPr>
                        <a:t>SO</a:t>
                      </a:r>
                      <a:r>
                        <a:rPr lang="en-US" sz="2400" baseline="-25000" dirty="0">
                          <a:latin typeface="Century Gothic" panose="020B0502020202020204" pitchFamily="34" charset="0"/>
                        </a:rPr>
                        <a:t>4</a:t>
                      </a:r>
                    </a:p>
                  </a:txBody>
                  <a:tcPr anchor="ctr"/>
                </a:tc>
                <a:extLst>
                  <a:ext uri="{0D108BD9-81ED-4DB2-BD59-A6C34878D82A}">
                    <a16:rowId xmlns:a16="http://schemas.microsoft.com/office/drawing/2014/main" val="4147471301"/>
                  </a:ext>
                </a:extLst>
              </a:tr>
            </a:tbl>
          </a:graphicData>
        </a:graphic>
      </p:graphicFrame>
      <p:graphicFrame>
        <p:nvGraphicFramePr>
          <p:cNvPr id="4" name="Table 3">
            <a:extLst>
              <a:ext uri="{FF2B5EF4-FFF2-40B4-BE49-F238E27FC236}">
                <a16:creationId xmlns:a16="http://schemas.microsoft.com/office/drawing/2014/main" id="{E4DB3111-DD93-084C-9CBC-954AF08C6543}"/>
              </a:ext>
            </a:extLst>
          </p:cNvPr>
          <p:cNvGraphicFramePr>
            <a:graphicFrameLocks noGrp="1"/>
          </p:cNvGraphicFramePr>
          <p:nvPr>
            <p:extLst>
              <p:ext uri="{D42A27DB-BD31-4B8C-83A1-F6EECF244321}">
                <p14:modId xmlns:p14="http://schemas.microsoft.com/office/powerpoint/2010/main" val="2817718827"/>
              </p:ext>
            </p:extLst>
          </p:nvPr>
        </p:nvGraphicFramePr>
        <p:xfrm>
          <a:off x="235831" y="3576749"/>
          <a:ext cx="8128000" cy="1828800"/>
        </p:xfrm>
        <a:graphic>
          <a:graphicData uri="http://schemas.openxmlformats.org/drawingml/2006/table">
            <a:tbl>
              <a:tblPr firstRow="1" bandRow="1"/>
              <a:tblGrid>
                <a:gridCol w="4064000">
                  <a:extLst>
                    <a:ext uri="{9D8B030D-6E8A-4147-A177-3AD203B41FA5}">
                      <a16:colId xmlns:a16="http://schemas.microsoft.com/office/drawing/2014/main" val="26178538"/>
                    </a:ext>
                  </a:extLst>
                </a:gridCol>
                <a:gridCol w="4064000">
                  <a:extLst>
                    <a:ext uri="{9D8B030D-6E8A-4147-A177-3AD203B41FA5}">
                      <a16:colId xmlns:a16="http://schemas.microsoft.com/office/drawing/2014/main" val="2033831423"/>
                    </a:ext>
                  </a:extLst>
                </a:gridCol>
              </a:tblGrid>
              <a:tr h="370840">
                <a:tc>
                  <a:txBody>
                    <a:bodyPr/>
                    <a:lstStyle/>
                    <a:p>
                      <a:pPr algn="ctr"/>
                      <a:r>
                        <a:rPr lang="en-US" sz="2400" b="1">
                          <a:latin typeface="Century Gothic" panose="020B0502020202020204" pitchFamily="34" charset="0"/>
                        </a:rPr>
                        <a:t>Common Alkalis</a:t>
                      </a:r>
                    </a:p>
                  </a:txBody>
                  <a:tcPr anchor="ctr"/>
                </a:tc>
                <a:tc>
                  <a:txBody>
                    <a:bodyPr/>
                    <a:lstStyle/>
                    <a:p>
                      <a:pPr algn="ctr"/>
                      <a:r>
                        <a:rPr lang="en-US" sz="2400" b="1">
                          <a:latin typeface="Century Gothic" panose="020B0502020202020204" pitchFamily="34" charset="0"/>
                        </a:rPr>
                        <a:t>Chemical Formula</a:t>
                      </a:r>
                    </a:p>
                  </a:txBody>
                  <a:tcPr anchor="ctr"/>
                </a:tc>
                <a:extLst>
                  <a:ext uri="{0D108BD9-81ED-4DB2-BD59-A6C34878D82A}">
                    <a16:rowId xmlns:a16="http://schemas.microsoft.com/office/drawing/2014/main" val="3294079769"/>
                  </a:ext>
                </a:extLst>
              </a:tr>
              <a:tr h="370840">
                <a:tc>
                  <a:txBody>
                    <a:bodyPr/>
                    <a:lstStyle/>
                    <a:p>
                      <a:pPr algn="ctr"/>
                      <a:r>
                        <a:rPr lang="en-US" sz="2400">
                          <a:latin typeface="Century Gothic" panose="020B0502020202020204" pitchFamily="34" charset="0"/>
                        </a:rPr>
                        <a:t>Sodium Hydroxide</a:t>
                      </a:r>
                    </a:p>
                  </a:txBody>
                  <a:tcPr anchor="ctr"/>
                </a:tc>
                <a:tc>
                  <a:txBody>
                    <a:bodyPr/>
                    <a:lstStyle/>
                    <a:p>
                      <a:pPr algn="ctr"/>
                      <a:r>
                        <a:rPr lang="en-US" sz="2400" dirty="0">
                          <a:latin typeface="Century Gothic" panose="020B0502020202020204" pitchFamily="34" charset="0"/>
                        </a:rPr>
                        <a:t>NaOH</a:t>
                      </a:r>
                    </a:p>
                  </a:txBody>
                  <a:tcPr anchor="ctr"/>
                </a:tc>
                <a:extLst>
                  <a:ext uri="{0D108BD9-81ED-4DB2-BD59-A6C34878D82A}">
                    <a16:rowId xmlns:a16="http://schemas.microsoft.com/office/drawing/2014/main" val="2404905239"/>
                  </a:ext>
                </a:extLst>
              </a:tr>
              <a:tr h="370840">
                <a:tc>
                  <a:txBody>
                    <a:bodyPr/>
                    <a:lstStyle/>
                    <a:p>
                      <a:pPr algn="ctr"/>
                      <a:r>
                        <a:rPr lang="en-US" sz="2400">
                          <a:latin typeface="Century Gothic" panose="020B0502020202020204" pitchFamily="34" charset="0"/>
                        </a:rPr>
                        <a:t>Potassium Hydroxide</a:t>
                      </a:r>
                    </a:p>
                  </a:txBody>
                  <a:tcPr anchor="ctr"/>
                </a:tc>
                <a:tc>
                  <a:txBody>
                    <a:bodyPr/>
                    <a:lstStyle/>
                    <a:p>
                      <a:pPr marL="0" algn="ctr" defTabSz="914400" rtl="0" eaLnBrk="1" latinLnBrk="0" hangingPunct="1"/>
                      <a:r>
                        <a:rPr lang="en-US" sz="2400" b="0" i="0" kern="1200">
                          <a:solidFill>
                            <a:schemeClr val="dk1"/>
                          </a:solidFill>
                          <a:latin typeface="Century Gothic" panose="020B0502020202020204" pitchFamily="34" charset="0"/>
                          <a:cs typeface="Calibri"/>
                        </a:rPr>
                        <a:t>KOH</a:t>
                      </a:r>
                    </a:p>
                  </a:txBody>
                  <a:tcPr anchor="ctr"/>
                </a:tc>
                <a:extLst>
                  <a:ext uri="{0D108BD9-81ED-4DB2-BD59-A6C34878D82A}">
                    <a16:rowId xmlns:a16="http://schemas.microsoft.com/office/drawing/2014/main" val="650380416"/>
                  </a:ext>
                </a:extLst>
              </a:tr>
              <a:tr h="370840">
                <a:tc>
                  <a:txBody>
                    <a:bodyPr/>
                    <a:lstStyle/>
                    <a:p>
                      <a:pPr algn="ctr"/>
                      <a:r>
                        <a:rPr lang="en-US" sz="2400">
                          <a:latin typeface="Century Gothic" panose="020B0502020202020204" pitchFamily="34" charset="0"/>
                        </a:rPr>
                        <a:t>Calcium Hydroxide</a:t>
                      </a:r>
                    </a:p>
                  </a:txBody>
                  <a:tcPr anchor="ctr"/>
                </a:tc>
                <a:tc>
                  <a:txBody>
                    <a:bodyPr/>
                    <a:lstStyle/>
                    <a:p>
                      <a:pPr algn="ctr"/>
                      <a:r>
                        <a:rPr lang="en-US" sz="2400" dirty="0">
                          <a:latin typeface="Century Gothic" panose="020B0502020202020204" pitchFamily="34" charset="0"/>
                        </a:rPr>
                        <a:t>Ca(OH)</a:t>
                      </a:r>
                      <a:r>
                        <a:rPr lang="en-US" sz="2400" baseline="-25000" dirty="0">
                          <a:latin typeface="Century Gothic" panose="020B0502020202020204" pitchFamily="34" charset="0"/>
                        </a:rPr>
                        <a:t>2</a:t>
                      </a:r>
                    </a:p>
                  </a:txBody>
                  <a:tcPr anchor="ctr"/>
                </a:tc>
                <a:extLst>
                  <a:ext uri="{0D108BD9-81ED-4DB2-BD59-A6C34878D82A}">
                    <a16:rowId xmlns:a16="http://schemas.microsoft.com/office/drawing/2014/main" val="4147471301"/>
                  </a:ext>
                </a:extLst>
              </a:tr>
            </a:tbl>
          </a:graphicData>
        </a:graphic>
      </p:graphicFrame>
      <p:sp>
        <p:nvSpPr>
          <p:cNvPr id="6" name="Rectangle 5">
            <a:extLst>
              <a:ext uri="{FF2B5EF4-FFF2-40B4-BE49-F238E27FC236}">
                <a16:creationId xmlns:a16="http://schemas.microsoft.com/office/drawing/2014/main" id="{500CE602-3970-5A49-B223-A66A8E870973}"/>
              </a:ext>
            </a:extLst>
          </p:cNvPr>
          <p:cNvSpPr/>
          <p:nvPr/>
        </p:nvSpPr>
        <p:spPr>
          <a:xfrm>
            <a:off x="-128828" y="5773849"/>
            <a:ext cx="11385176" cy="461665"/>
          </a:xfrm>
          <a:prstGeom prst="rect">
            <a:avLst/>
          </a:prstGeom>
        </p:spPr>
        <p:txBody>
          <a:bodyPr wrap="square">
            <a:spAutoFit/>
          </a:bodyPr>
          <a:lstStyle/>
          <a:p>
            <a:pPr algn="ctr"/>
            <a:r>
              <a:rPr lang="en-GB" sz="2400" b="1" dirty="0">
                <a:latin typeface="Century Gothic" panose="020B0502020202020204" pitchFamily="34" charset="0"/>
              </a:rPr>
              <a:t>What similarities and differences can you see in the chemical formulae?</a:t>
            </a:r>
          </a:p>
        </p:txBody>
      </p:sp>
    </p:spTree>
    <p:extLst>
      <p:ext uri="{BB962C8B-B14F-4D97-AF65-F5344CB8AC3E}">
        <p14:creationId xmlns:p14="http://schemas.microsoft.com/office/powerpoint/2010/main" val="2469549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562E9-6F1B-9E5A-6180-56768C9E78A7}"/>
              </a:ext>
            </a:extLst>
          </p:cNvPr>
          <p:cNvSpPr>
            <a:spLocks noGrp="1"/>
          </p:cNvSpPr>
          <p:nvPr>
            <p:ph type="title"/>
          </p:nvPr>
        </p:nvSpPr>
        <p:spPr/>
        <p:txBody>
          <a:bodyPr/>
          <a:lstStyle/>
          <a:p>
            <a:r>
              <a:rPr lang="en-GB" dirty="0">
                <a:latin typeface="Century Gothic" panose="020B0502020202020204" pitchFamily="34" charset="0"/>
              </a:rPr>
              <a:t>What are Acids and Alkalis?</a:t>
            </a:r>
          </a:p>
        </p:txBody>
      </p:sp>
      <p:sp>
        <p:nvSpPr>
          <p:cNvPr id="3" name="Rectangle 2">
            <a:extLst>
              <a:ext uri="{FF2B5EF4-FFF2-40B4-BE49-F238E27FC236}">
                <a16:creationId xmlns:a16="http://schemas.microsoft.com/office/drawing/2014/main" id="{C758519E-CC9A-648E-F814-084B497293FD}"/>
              </a:ext>
            </a:extLst>
          </p:cNvPr>
          <p:cNvSpPr/>
          <p:nvPr/>
        </p:nvSpPr>
        <p:spPr>
          <a:xfrm>
            <a:off x="519218" y="1062320"/>
            <a:ext cx="8523182" cy="461665"/>
          </a:xfrm>
          <a:prstGeom prst="rect">
            <a:avLst/>
          </a:prstGeom>
          <a:solidFill>
            <a:schemeClr val="accent1">
              <a:lumMod val="40000"/>
              <a:lumOff val="60000"/>
            </a:schemeClr>
          </a:solidFill>
        </p:spPr>
        <p:txBody>
          <a:bodyPr wrap="square">
            <a:spAutoFit/>
          </a:bodyPr>
          <a:lstStyle/>
          <a:p>
            <a:r>
              <a:rPr lang="en-US" sz="2400" b="1" dirty="0">
                <a:latin typeface="Century Gothic" panose="020B0502020202020204" pitchFamily="34" charset="0"/>
              </a:rPr>
              <a:t>Acids</a:t>
            </a:r>
            <a:r>
              <a:rPr lang="en-US" sz="2400" dirty="0">
                <a:latin typeface="Century Gothic" panose="020B0502020202020204" pitchFamily="34" charset="0"/>
              </a:rPr>
              <a:t> produce </a:t>
            </a:r>
            <a:r>
              <a:rPr lang="en-US" sz="2400" b="1" dirty="0">
                <a:latin typeface="Century Gothic" panose="020B0502020202020204" pitchFamily="34" charset="0"/>
              </a:rPr>
              <a:t>hydrogen (H</a:t>
            </a:r>
            <a:r>
              <a:rPr lang="en-US" sz="2400" b="1" baseline="30000" dirty="0">
                <a:latin typeface="Century Gothic" panose="020B0502020202020204" pitchFamily="34" charset="0"/>
              </a:rPr>
              <a:t>+</a:t>
            </a:r>
            <a:r>
              <a:rPr lang="en-US" sz="2400" b="1" dirty="0">
                <a:latin typeface="Century Gothic" panose="020B0502020202020204" pitchFamily="34" charset="0"/>
              </a:rPr>
              <a:t>) ions </a:t>
            </a:r>
            <a:r>
              <a:rPr lang="en-US" sz="2400" dirty="0">
                <a:latin typeface="Century Gothic" panose="020B0502020202020204" pitchFamily="34" charset="0"/>
              </a:rPr>
              <a:t>in aqueous solutions.</a:t>
            </a:r>
            <a:endParaRPr lang="en-US" sz="2400" b="1" dirty="0">
              <a:latin typeface="Century Gothic" panose="020B0502020202020204" pitchFamily="34" charset="0"/>
            </a:endParaRPr>
          </a:p>
        </p:txBody>
      </p:sp>
      <p:sp>
        <p:nvSpPr>
          <p:cNvPr id="6" name="Rectangle 5">
            <a:extLst>
              <a:ext uri="{FF2B5EF4-FFF2-40B4-BE49-F238E27FC236}">
                <a16:creationId xmlns:a16="http://schemas.microsoft.com/office/drawing/2014/main" id="{56D17471-B9CC-B0D6-2924-A7012B3433CD}"/>
              </a:ext>
            </a:extLst>
          </p:cNvPr>
          <p:cNvSpPr/>
          <p:nvPr/>
        </p:nvSpPr>
        <p:spPr>
          <a:xfrm>
            <a:off x="455372" y="1697149"/>
            <a:ext cx="4840528" cy="461665"/>
          </a:xfrm>
          <a:prstGeom prst="rect">
            <a:avLst/>
          </a:prstGeom>
        </p:spPr>
        <p:txBody>
          <a:bodyPr wrap="square">
            <a:spAutoFit/>
          </a:bodyPr>
          <a:lstStyle/>
          <a:p>
            <a:r>
              <a:rPr lang="en-GB" sz="2400" b="1" u="sng" dirty="0">
                <a:latin typeface="Century Gothic" panose="020B0502020202020204" pitchFamily="34" charset="0"/>
              </a:rPr>
              <a:t>H</a:t>
            </a:r>
            <a:r>
              <a:rPr lang="en-GB" sz="2400" b="1" dirty="0">
                <a:latin typeface="Century Gothic" panose="020B0502020202020204" pitchFamily="34" charset="0"/>
              </a:rPr>
              <a:t>C</a:t>
            </a:r>
            <a:r>
              <a:rPr lang="en-GB" sz="2400" b="1" dirty="0">
                <a:latin typeface="PT Sans" panose="020B0503020203020204" pitchFamily="34" charset="77"/>
              </a:rPr>
              <a:t>l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H</a:t>
            </a:r>
            <a:r>
              <a:rPr lang="en-GB" sz="2400" b="1" baseline="30000" dirty="0">
                <a:latin typeface="Century Gothic" panose="020B0502020202020204" pitchFamily="34" charset="0"/>
                <a:sym typeface="Wingdings" pitchFamily="2" charset="2"/>
              </a:rPr>
              <a:t>+</a:t>
            </a:r>
            <a:r>
              <a:rPr lang="en-GB" sz="2400" b="1" dirty="0">
                <a:latin typeface="Century Gothic" panose="020B0502020202020204" pitchFamily="34" charset="0"/>
                <a:sym typeface="Wingdings" pitchFamily="2" charset="2"/>
              </a:rPr>
              <a:t>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Cl</a:t>
            </a:r>
            <a:r>
              <a:rPr lang="en-GB" sz="2400" b="1" baseline="30000" dirty="0">
                <a:latin typeface="Century Gothic" panose="020B0502020202020204" pitchFamily="34" charset="0"/>
                <a:sym typeface="Wingdings" pitchFamily="2" charset="2"/>
              </a:rPr>
              <a:t>- </a:t>
            </a:r>
            <a:r>
              <a:rPr lang="en-GB" sz="2400" b="1" dirty="0">
                <a:latin typeface="Century Gothic" panose="020B0502020202020204" pitchFamily="34" charset="0"/>
              </a:rPr>
              <a:t>(aq) </a:t>
            </a:r>
            <a:endParaRPr lang="en-GB" sz="2400" b="1" baseline="30000" dirty="0">
              <a:latin typeface="Century Gothic" panose="020B0502020202020204" pitchFamily="34" charset="0"/>
            </a:endParaRPr>
          </a:p>
        </p:txBody>
      </p:sp>
      <p:sp>
        <p:nvSpPr>
          <p:cNvPr id="7" name="Rectangle 6">
            <a:extLst>
              <a:ext uri="{FF2B5EF4-FFF2-40B4-BE49-F238E27FC236}">
                <a16:creationId xmlns:a16="http://schemas.microsoft.com/office/drawing/2014/main" id="{935AA8DB-01A7-52E4-A2E2-21E04C008821}"/>
              </a:ext>
            </a:extLst>
          </p:cNvPr>
          <p:cNvSpPr/>
          <p:nvPr/>
        </p:nvSpPr>
        <p:spPr>
          <a:xfrm>
            <a:off x="493472" y="2243249"/>
            <a:ext cx="5716828" cy="461665"/>
          </a:xfrm>
          <a:prstGeom prst="rect">
            <a:avLst/>
          </a:prstGeom>
        </p:spPr>
        <p:txBody>
          <a:bodyPr wrap="square">
            <a:spAutoFit/>
          </a:bodyPr>
          <a:lstStyle/>
          <a:p>
            <a:r>
              <a:rPr lang="en-GB" sz="2400" b="1" u="sng" dirty="0">
                <a:latin typeface="Century Gothic" panose="020B0502020202020204" pitchFamily="34" charset="0"/>
              </a:rPr>
              <a:t>H</a:t>
            </a:r>
            <a:r>
              <a:rPr lang="en-GB" sz="2400" b="1" dirty="0">
                <a:latin typeface="Century Gothic" panose="020B0502020202020204" pitchFamily="34" charset="0"/>
              </a:rPr>
              <a:t>NO</a:t>
            </a:r>
            <a:r>
              <a:rPr lang="en-GB" sz="2400" b="1" baseline="-25000" dirty="0">
                <a:latin typeface="Century Gothic" panose="020B0502020202020204" pitchFamily="34" charset="0"/>
              </a:rPr>
              <a:t>3</a:t>
            </a:r>
            <a:r>
              <a:rPr lang="en-GB" sz="2400" b="1" dirty="0">
                <a:latin typeface="PT Sans" panose="020B0503020203020204" pitchFamily="34" charset="77"/>
              </a:rPr>
              <a:t>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H</a:t>
            </a:r>
            <a:r>
              <a:rPr lang="en-GB" sz="2400" b="1" baseline="30000" dirty="0">
                <a:latin typeface="Century Gothic" panose="020B0502020202020204" pitchFamily="34" charset="0"/>
                <a:sym typeface="Wingdings" pitchFamily="2" charset="2"/>
              </a:rPr>
              <a:t>+</a:t>
            </a:r>
            <a:r>
              <a:rPr lang="en-GB" sz="2400" b="1" dirty="0">
                <a:latin typeface="Century Gothic" panose="020B0502020202020204" pitchFamily="34" charset="0"/>
                <a:sym typeface="Wingdings" pitchFamily="2" charset="2"/>
              </a:rPr>
              <a:t>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NO</a:t>
            </a:r>
            <a:r>
              <a:rPr lang="en-GB" sz="2400" b="1" baseline="-25000" dirty="0">
                <a:latin typeface="Century Gothic" panose="020B0502020202020204" pitchFamily="34" charset="0"/>
                <a:sym typeface="Wingdings" pitchFamily="2" charset="2"/>
              </a:rPr>
              <a:t>3</a:t>
            </a:r>
            <a:r>
              <a:rPr lang="en-GB" sz="2400" b="1" baseline="30000" dirty="0">
                <a:latin typeface="Century Gothic" panose="020B0502020202020204" pitchFamily="34" charset="0"/>
                <a:sym typeface="Wingdings" pitchFamily="2" charset="2"/>
              </a:rPr>
              <a:t>- </a:t>
            </a:r>
            <a:r>
              <a:rPr lang="en-GB" sz="2400" b="1" dirty="0">
                <a:latin typeface="Century Gothic" panose="020B0502020202020204" pitchFamily="34" charset="0"/>
              </a:rPr>
              <a:t>(aq) </a:t>
            </a:r>
            <a:endParaRPr lang="en-GB" sz="2400" b="1" baseline="30000" dirty="0">
              <a:latin typeface="Century Gothic" panose="020B0502020202020204" pitchFamily="34" charset="0"/>
            </a:endParaRPr>
          </a:p>
        </p:txBody>
      </p:sp>
      <p:sp>
        <p:nvSpPr>
          <p:cNvPr id="8" name="Rectangle 7">
            <a:extLst>
              <a:ext uri="{FF2B5EF4-FFF2-40B4-BE49-F238E27FC236}">
                <a16:creationId xmlns:a16="http://schemas.microsoft.com/office/drawing/2014/main" id="{08804AF3-54E0-1965-0836-7803E5CD0EE1}"/>
              </a:ext>
            </a:extLst>
          </p:cNvPr>
          <p:cNvSpPr/>
          <p:nvPr/>
        </p:nvSpPr>
        <p:spPr>
          <a:xfrm>
            <a:off x="493472" y="2763949"/>
            <a:ext cx="6072428" cy="461665"/>
          </a:xfrm>
          <a:prstGeom prst="rect">
            <a:avLst/>
          </a:prstGeom>
        </p:spPr>
        <p:txBody>
          <a:bodyPr wrap="square">
            <a:spAutoFit/>
          </a:bodyPr>
          <a:lstStyle/>
          <a:p>
            <a:r>
              <a:rPr lang="en-GB" sz="2400" b="1" u="sng" dirty="0">
                <a:latin typeface="Century Gothic" panose="020B0502020202020204" pitchFamily="34" charset="0"/>
              </a:rPr>
              <a:t>H</a:t>
            </a:r>
            <a:r>
              <a:rPr lang="en-GB" sz="2400" b="1" baseline="-25000" dirty="0">
                <a:latin typeface="Century Gothic" panose="020B0502020202020204" pitchFamily="34" charset="0"/>
              </a:rPr>
              <a:t>2</a:t>
            </a:r>
            <a:r>
              <a:rPr lang="en-GB" sz="2400" b="1" dirty="0">
                <a:latin typeface="Century Gothic" panose="020B0502020202020204" pitchFamily="34" charset="0"/>
              </a:rPr>
              <a:t>SO</a:t>
            </a:r>
            <a:r>
              <a:rPr lang="en-GB" sz="2400" b="1" baseline="-25000" dirty="0">
                <a:latin typeface="Century Gothic" panose="020B0502020202020204" pitchFamily="34" charset="0"/>
              </a:rPr>
              <a:t>4</a:t>
            </a:r>
            <a:r>
              <a:rPr lang="en-GB" sz="2400" b="1" dirty="0">
                <a:latin typeface="PT Sans" panose="020B0503020203020204" pitchFamily="34" charset="77"/>
              </a:rPr>
              <a:t>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2H</a:t>
            </a:r>
            <a:r>
              <a:rPr lang="en-GB" sz="2400" b="1" baseline="30000" dirty="0">
                <a:latin typeface="Century Gothic" panose="020B0502020202020204" pitchFamily="34" charset="0"/>
                <a:sym typeface="Wingdings" pitchFamily="2" charset="2"/>
              </a:rPr>
              <a:t>+</a:t>
            </a:r>
            <a:r>
              <a:rPr lang="en-GB" sz="2400" b="1" dirty="0">
                <a:latin typeface="Century Gothic" panose="020B0502020202020204" pitchFamily="34" charset="0"/>
                <a:sym typeface="Wingdings" pitchFamily="2" charset="2"/>
              </a:rPr>
              <a:t>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SO</a:t>
            </a:r>
            <a:r>
              <a:rPr lang="en-GB" sz="2400" b="1" baseline="-25000" dirty="0">
                <a:latin typeface="Century Gothic" panose="020B0502020202020204" pitchFamily="34" charset="0"/>
                <a:sym typeface="Wingdings" pitchFamily="2" charset="2"/>
              </a:rPr>
              <a:t>4</a:t>
            </a:r>
            <a:r>
              <a:rPr lang="en-GB" sz="2400" b="1" baseline="30000" dirty="0">
                <a:latin typeface="Century Gothic" panose="020B0502020202020204" pitchFamily="34" charset="0"/>
                <a:sym typeface="Wingdings" pitchFamily="2" charset="2"/>
              </a:rPr>
              <a:t>2- </a:t>
            </a:r>
            <a:r>
              <a:rPr lang="en-GB" sz="2400" b="1" dirty="0">
                <a:latin typeface="Century Gothic" panose="020B0502020202020204" pitchFamily="34" charset="0"/>
              </a:rPr>
              <a:t>(aq) </a:t>
            </a:r>
            <a:endParaRPr lang="en-GB" sz="2400" b="1" baseline="30000" dirty="0">
              <a:latin typeface="Century Gothic" panose="020B0502020202020204" pitchFamily="34" charset="0"/>
            </a:endParaRPr>
          </a:p>
        </p:txBody>
      </p:sp>
      <p:sp>
        <p:nvSpPr>
          <p:cNvPr id="9" name="Rectangle 8">
            <a:extLst>
              <a:ext uri="{FF2B5EF4-FFF2-40B4-BE49-F238E27FC236}">
                <a16:creationId xmlns:a16="http://schemas.microsoft.com/office/drawing/2014/main" id="{5EB4160A-9255-8311-14A9-B52D67F6795B}"/>
              </a:ext>
            </a:extLst>
          </p:cNvPr>
          <p:cNvSpPr/>
          <p:nvPr/>
        </p:nvSpPr>
        <p:spPr>
          <a:xfrm>
            <a:off x="582718" y="4097620"/>
            <a:ext cx="9005782" cy="461665"/>
          </a:xfrm>
          <a:prstGeom prst="rect">
            <a:avLst/>
          </a:prstGeom>
          <a:solidFill>
            <a:schemeClr val="accent1">
              <a:lumMod val="40000"/>
              <a:lumOff val="60000"/>
            </a:schemeClr>
          </a:solidFill>
        </p:spPr>
        <p:txBody>
          <a:bodyPr wrap="square">
            <a:spAutoFit/>
          </a:bodyPr>
          <a:lstStyle/>
          <a:p>
            <a:r>
              <a:rPr lang="en-US" sz="2400" b="1" dirty="0">
                <a:latin typeface="Century Gothic" panose="020B0502020202020204" pitchFamily="34" charset="0"/>
              </a:rPr>
              <a:t>Alkalis</a:t>
            </a:r>
            <a:r>
              <a:rPr lang="en-US" sz="2400" dirty="0">
                <a:latin typeface="Century Gothic" panose="020B0502020202020204" pitchFamily="34" charset="0"/>
              </a:rPr>
              <a:t> produce </a:t>
            </a:r>
            <a:r>
              <a:rPr lang="en-US" sz="2400" b="1" dirty="0">
                <a:latin typeface="Century Gothic" panose="020B0502020202020204" pitchFamily="34" charset="0"/>
              </a:rPr>
              <a:t>hydroxide (OH</a:t>
            </a:r>
            <a:r>
              <a:rPr lang="en-US" sz="2400" b="1" baseline="30000" dirty="0">
                <a:latin typeface="Century Gothic" panose="020B0502020202020204" pitchFamily="34" charset="0"/>
              </a:rPr>
              <a:t>-</a:t>
            </a:r>
            <a:r>
              <a:rPr lang="en-US" sz="2400" b="1" dirty="0">
                <a:latin typeface="Century Gothic" panose="020B0502020202020204" pitchFamily="34" charset="0"/>
              </a:rPr>
              <a:t>) ions </a:t>
            </a:r>
            <a:r>
              <a:rPr lang="en-US" sz="2400" dirty="0">
                <a:latin typeface="Century Gothic" panose="020B0502020202020204" pitchFamily="34" charset="0"/>
              </a:rPr>
              <a:t>in aqueous solutions.</a:t>
            </a:r>
            <a:endParaRPr lang="en-US" sz="2400" b="1" dirty="0">
              <a:latin typeface="Century Gothic" panose="020B0502020202020204" pitchFamily="34" charset="0"/>
            </a:endParaRPr>
          </a:p>
        </p:txBody>
      </p:sp>
      <p:sp>
        <p:nvSpPr>
          <p:cNvPr id="10" name="Rectangle 9">
            <a:extLst>
              <a:ext uri="{FF2B5EF4-FFF2-40B4-BE49-F238E27FC236}">
                <a16:creationId xmlns:a16="http://schemas.microsoft.com/office/drawing/2014/main" id="{478D9D1F-229A-6F3A-2B8A-891B27A471CC}"/>
              </a:ext>
            </a:extLst>
          </p:cNvPr>
          <p:cNvSpPr/>
          <p:nvPr/>
        </p:nvSpPr>
        <p:spPr>
          <a:xfrm>
            <a:off x="531572" y="4694349"/>
            <a:ext cx="5297728" cy="461665"/>
          </a:xfrm>
          <a:prstGeom prst="rect">
            <a:avLst/>
          </a:prstGeom>
        </p:spPr>
        <p:txBody>
          <a:bodyPr wrap="square">
            <a:spAutoFit/>
          </a:bodyPr>
          <a:lstStyle/>
          <a:p>
            <a:r>
              <a:rPr lang="en-GB" sz="2400" b="1" dirty="0">
                <a:latin typeface="Century Gothic" panose="020B0502020202020204" pitchFamily="34" charset="0"/>
              </a:rPr>
              <a:t>Na</a:t>
            </a:r>
            <a:r>
              <a:rPr lang="en-GB" sz="2400" b="1" u="sng" dirty="0">
                <a:latin typeface="Century Gothic" panose="020B0502020202020204" pitchFamily="34" charset="0"/>
              </a:rPr>
              <a:t>OH</a:t>
            </a:r>
            <a:r>
              <a:rPr lang="en-GB" sz="2400" b="1" dirty="0">
                <a:latin typeface="PT Sans" panose="020B0503020203020204" pitchFamily="34" charset="77"/>
              </a:rPr>
              <a:t>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Na</a:t>
            </a:r>
            <a:r>
              <a:rPr lang="en-GB" sz="2400" b="1" baseline="30000" dirty="0">
                <a:latin typeface="Century Gothic" panose="020B0502020202020204" pitchFamily="34" charset="0"/>
                <a:sym typeface="Wingdings" pitchFamily="2" charset="2"/>
              </a:rPr>
              <a:t>+</a:t>
            </a:r>
            <a:r>
              <a:rPr lang="en-GB" sz="2400" b="1" dirty="0">
                <a:latin typeface="Century Gothic" panose="020B0502020202020204" pitchFamily="34" charset="0"/>
                <a:sym typeface="Wingdings" pitchFamily="2" charset="2"/>
              </a:rPr>
              <a:t>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OH</a:t>
            </a:r>
            <a:r>
              <a:rPr lang="en-GB" sz="2400" b="1" baseline="30000" dirty="0">
                <a:latin typeface="Century Gothic" panose="020B0502020202020204" pitchFamily="34" charset="0"/>
                <a:sym typeface="Wingdings" pitchFamily="2" charset="2"/>
              </a:rPr>
              <a:t>- </a:t>
            </a:r>
            <a:r>
              <a:rPr lang="en-GB" sz="2400" b="1" dirty="0">
                <a:latin typeface="Century Gothic" panose="020B0502020202020204" pitchFamily="34" charset="0"/>
              </a:rPr>
              <a:t>(aq) </a:t>
            </a:r>
            <a:endParaRPr lang="en-GB" sz="2400" b="1" baseline="30000" dirty="0">
              <a:latin typeface="Century Gothic" panose="020B0502020202020204" pitchFamily="34" charset="0"/>
            </a:endParaRPr>
          </a:p>
        </p:txBody>
      </p:sp>
      <p:sp>
        <p:nvSpPr>
          <p:cNvPr id="13" name="Rectangle 12">
            <a:extLst>
              <a:ext uri="{FF2B5EF4-FFF2-40B4-BE49-F238E27FC236}">
                <a16:creationId xmlns:a16="http://schemas.microsoft.com/office/drawing/2014/main" id="{14EBF3CF-3015-3920-8C5D-A26D6367B850}"/>
              </a:ext>
            </a:extLst>
          </p:cNvPr>
          <p:cNvSpPr/>
          <p:nvPr/>
        </p:nvSpPr>
        <p:spPr>
          <a:xfrm>
            <a:off x="544272" y="5151549"/>
            <a:ext cx="5297728" cy="461665"/>
          </a:xfrm>
          <a:prstGeom prst="rect">
            <a:avLst/>
          </a:prstGeom>
        </p:spPr>
        <p:txBody>
          <a:bodyPr wrap="square">
            <a:spAutoFit/>
          </a:bodyPr>
          <a:lstStyle/>
          <a:p>
            <a:r>
              <a:rPr lang="en-GB" sz="2400" b="1" dirty="0">
                <a:latin typeface="Century Gothic" panose="020B0502020202020204" pitchFamily="34" charset="0"/>
              </a:rPr>
              <a:t>K</a:t>
            </a:r>
            <a:r>
              <a:rPr lang="en-GB" sz="2400" b="1" u="sng" dirty="0">
                <a:latin typeface="Century Gothic" panose="020B0502020202020204" pitchFamily="34" charset="0"/>
              </a:rPr>
              <a:t>OH</a:t>
            </a:r>
            <a:r>
              <a:rPr lang="en-GB" sz="2400" b="1" dirty="0">
                <a:latin typeface="PT Sans" panose="020B0503020203020204" pitchFamily="34" charset="77"/>
              </a:rPr>
              <a:t>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K</a:t>
            </a:r>
            <a:r>
              <a:rPr lang="en-GB" sz="2400" b="1" baseline="30000" dirty="0">
                <a:latin typeface="Century Gothic" panose="020B0502020202020204" pitchFamily="34" charset="0"/>
                <a:sym typeface="Wingdings" pitchFamily="2" charset="2"/>
              </a:rPr>
              <a:t>+</a:t>
            </a:r>
            <a:r>
              <a:rPr lang="en-GB" sz="2400" b="1" dirty="0">
                <a:latin typeface="Century Gothic" panose="020B0502020202020204" pitchFamily="34" charset="0"/>
                <a:sym typeface="Wingdings" pitchFamily="2" charset="2"/>
              </a:rPr>
              <a:t>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OH</a:t>
            </a:r>
            <a:r>
              <a:rPr lang="en-GB" sz="2400" b="1" baseline="30000" dirty="0">
                <a:latin typeface="Century Gothic" panose="020B0502020202020204" pitchFamily="34" charset="0"/>
                <a:sym typeface="Wingdings" pitchFamily="2" charset="2"/>
              </a:rPr>
              <a:t>- </a:t>
            </a:r>
            <a:r>
              <a:rPr lang="en-GB" sz="2400" b="1" dirty="0">
                <a:latin typeface="Century Gothic" panose="020B0502020202020204" pitchFamily="34" charset="0"/>
              </a:rPr>
              <a:t>(aq) </a:t>
            </a:r>
            <a:endParaRPr lang="en-GB" sz="2400" b="1" baseline="30000" dirty="0">
              <a:latin typeface="Century Gothic" panose="020B0502020202020204" pitchFamily="34" charset="0"/>
            </a:endParaRPr>
          </a:p>
        </p:txBody>
      </p:sp>
      <p:sp>
        <p:nvSpPr>
          <p:cNvPr id="14" name="Rectangle 13">
            <a:extLst>
              <a:ext uri="{FF2B5EF4-FFF2-40B4-BE49-F238E27FC236}">
                <a16:creationId xmlns:a16="http://schemas.microsoft.com/office/drawing/2014/main" id="{3F78D3D4-770D-1FE1-8C12-C162CCE1AF3F}"/>
              </a:ext>
            </a:extLst>
          </p:cNvPr>
          <p:cNvSpPr/>
          <p:nvPr/>
        </p:nvSpPr>
        <p:spPr>
          <a:xfrm>
            <a:off x="556972" y="5710349"/>
            <a:ext cx="5297728" cy="461665"/>
          </a:xfrm>
          <a:prstGeom prst="rect">
            <a:avLst/>
          </a:prstGeom>
        </p:spPr>
        <p:txBody>
          <a:bodyPr wrap="square">
            <a:spAutoFit/>
          </a:bodyPr>
          <a:lstStyle/>
          <a:p>
            <a:r>
              <a:rPr lang="en-GB" sz="2400" b="1" dirty="0">
                <a:latin typeface="Century Gothic" panose="020B0502020202020204" pitchFamily="34" charset="0"/>
              </a:rPr>
              <a:t>Li</a:t>
            </a:r>
            <a:r>
              <a:rPr lang="en-GB" sz="2400" b="1" u="sng" dirty="0">
                <a:latin typeface="Century Gothic" panose="020B0502020202020204" pitchFamily="34" charset="0"/>
              </a:rPr>
              <a:t>OH</a:t>
            </a:r>
            <a:r>
              <a:rPr lang="en-GB" sz="2400" b="1" dirty="0">
                <a:latin typeface="PT Sans" panose="020B0503020203020204" pitchFamily="34" charset="77"/>
              </a:rPr>
              <a:t>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Li</a:t>
            </a:r>
            <a:r>
              <a:rPr lang="en-GB" sz="2400" b="1" baseline="30000" dirty="0">
                <a:latin typeface="Century Gothic" panose="020B0502020202020204" pitchFamily="34" charset="0"/>
                <a:sym typeface="Wingdings" pitchFamily="2" charset="2"/>
              </a:rPr>
              <a:t>+</a:t>
            </a:r>
            <a:r>
              <a:rPr lang="en-GB" sz="2400" b="1" dirty="0">
                <a:latin typeface="Century Gothic" panose="020B0502020202020204" pitchFamily="34" charset="0"/>
                <a:sym typeface="Wingdings" pitchFamily="2" charset="2"/>
              </a:rPr>
              <a:t> </a:t>
            </a:r>
            <a:r>
              <a:rPr lang="en-GB" sz="2400" b="1" dirty="0">
                <a:latin typeface="Century Gothic" panose="020B0502020202020204" pitchFamily="34" charset="0"/>
              </a:rPr>
              <a:t>(aq) </a:t>
            </a:r>
            <a:r>
              <a:rPr lang="en-GB" sz="2400" b="1" dirty="0">
                <a:latin typeface="Century Gothic" panose="020B0502020202020204" pitchFamily="34" charset="0"/>
                <a:sym typeface="Wingdings" pitchFamily="2" charset="2"/>
              </a:rPr>
              <a:t>+ OH</a:t>
            </a:r>
            <a:r>
              <a:rPr lang="en-GB" sz="2400" b="1" baseline="30000" dirty="0">
                <a:latin typeface="Century Gothic" panose="020B0502020202020204" pitchFamily="34" charset="0"/>
                <a:sym typeface="Wingdings" pitchFamily="2" charset="2"/>
              </a:rPr>
              <a:t>- </a:t>
            </a:r>
            <a:r>
              <a:rPr lang="en-GB" sz="2400" b="1" dirty="0">
                <a:latin typeface="Century Gothic" panose="020B0502020202020204" pitchFamily="34" charset="0"/>
              </a:rPr>
              <a:t>(aq) </a:t>
            </a:r>
            <a:endParaRPr lang="en-GB" sz="2400" b="1" baseline="30000" dirty="0">
              <a:latin typeface="Century Gothic" panose="020B0502020202020204" pitchFamily="34" charset="0"/>
            </a:endParaRPr>
          </a:p>
        </p:txBody>
      </p:sp>
    </p:spTree>
    <p:extLst>
      <p:ext uri="{BB962C8B-B14F-4D97-AF65-F5344CB8AC3E}">
        <p14:creationId xmlns:p14="http://schemas.microsoft.com/office/powerpoint/2010/main" val="665626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7" grpId="0"/>
      <p:bldP spid="8" grpId="0"/>
      <p:bldP spid="9" grpId="0" animBg="1"/>
      <p:bldP spid="10"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8506" y="187630"/>
            <a:ext cx="11059160" cy="461665"/>
          </a:xfrm>
          <a:prstGeom prst="rect">
            <a:avLst/>
          </a:prstGeom>
          <a:noFill/>
        </p:spPr>
        <p:txBody>
          <a:bodyPr wrap="square" rtlCol="0">
            <a:spAutoFit/>
          </a:bodyPr>
          <a:lstStyle/>
          <a:p>
            <a:r>
              <a:rPr lang="en-GB" sz="2400" b="1" dirty="0">
                <a:latin typeface="Century Gothic" panose="020B0502020202020204" pitchFamily="34" charset="0"/>
              </a:rPr>
              <a:t>Acid and Alkali: Neutralisation</a:t>
            </a:r>
          </a:p>
        </p:txBody>
      </p:sp>
      <p:sp>
        <p:nvSpPr>
          <p:cNvPr id="2" name="TextBox 1">
            <a:extLst>
              <a:ext uri="{FF2B5EF4-FFF2-40B4-BE49-F238E27FC236}">
                <a16:creationId xmlns:a16="http://schemas.microsoft.com/office/drawing/2014/main" id="{E68AE033-1C27-4D0B-9156-FB15ADC0F623}"/>
              </a:ext>
            </a:extLst>
          </p:cNvPr>
          <p:cNvSpPr txBox="1"/>
          <p:nvPr/>
        </p:nvSpPr>
        <p:spPr>
          <a:xfrm>
            <a:off x="311254" y="830976"/>
            <a:ext cx="7021199" cy="576120"/>
          </a:xfrm>
          <a:prstGeom prst="rect">
            <a:avLst/>
          </a:prstGeom>
          <a:noFill/>
        </p:spPr>
        <p:txBody>
          <a:bodyPr wrap="square" rtlCol="0">
            <a:spAutoFit/>
          </a:bodyPr>
          <a:lstStyle/>
          <a:p>
            <a:pPr>
              <a:lnSpc>
                <a:spcPct val="150000"/>
              </a:lnSpc>
            </a:pPr>
            <a:r>
              <a:rPr lang="en-GB" sz="2400" dirty="0">
                <a:latin typeface="Century Gothic" panose="020B0502020202020204" pitchFamily="34" charset="0"/>
              </a:rPr>
              <a:t>Acid + alkali → </a:t>
            </a:r>
            <a:r>
              <a:rPr lang="en-GB" sz="2400" i="1" dirty="0">
                <a:latin typeface="Century Gothic" panose="020B0502020202020204" pitchFamily="34" charset="0"/>
              </a:rPr>
              <a:t>salt</a:t>
            </a:r>
            <a:r>
              <a:rPr lang="en-GB" sz="2400" dirty="0">
                <a:latin typeface="Century Gothic" panose="020B0502020202020204" pitchFamily="34" charset="0"/>
              </a:rPr>
              <a:t> + </a:t>
            </a:r>
            <a:r>
              <a:rPr lang="en-GB" sz="2400" u="sng" dirty="0">
                <a:latin typeface="Century Gothic" panose="020B0502020202020204" pitchFamily="34" charset="0"/>
              </a:rPr>
              <a:t>water</a:t>
            </a:r>
          </a:p>
        </p:txBody>
      </p:sp>
      <p:sp>
        <p:nvSpPr>
          <p:cNvPr id="4" name="TextBox 3">
            <a:extLst>
              <a:ext uri="{FF2B5EF4-FFF2-40B4-BE49-F238E27FC236}">
                <a16:creationId xmlns:a16="http://schemas.microsoft.com/office/drawing/2014/main" id="{AFAFABE1-3A79-4774-AC8D-59F7B182136D}"/>
              </a:ext>
            </a:extLst>
          </p:cNvPr>
          <p:cNvSpPr txBox="1"/>
          <p:nvPr/>
        </p:nvSpPr>
        <p:spPr>
          <a:xfrm>
            <a:off x="328506" y="1486766"/>
            <a:ext cx="7986743" cy="461665"/>
          </a:xfrm>
          <a:prstGeom prst="rect">
            <a:avLst/>
          </a:prstGeom>
          <a:noFill/>
        </p:spPr>
        <p:txBody>
          <a:bodyPr wrap="square" rtlCol="0">
            <a:spAutoFit/>
          </a:bodyPr>
          <a:lstStyle/>
          <a:p>
            <a:r>
              <a:rPr lang="en-GB" sz="2400" dirty="0">
                <a:latin typeface="Century Gothic" panose="020B0502020202020204" pitchFamily="34" charset="0"/>
              </a:rPr>
              <a:t>This is a neutralisation reaction: </a:t>
            </a:r>
          </a:p>
        </p:txBody>
      </p:sp>
      <p:grpSp>
        <p:nvGrpSpPr>
          <p:cNvPr id="26" name="Group 25">
            <a:extLst>
              <a:ext uri="{FF2B5EF4-FFF2-40B4-BE49-F238E27FC236}">
                <a16:creationId xmlns:a16="http://schemas.microsoft.com/office/drawing/2014/main" id="{DBEF8A50-B885-4F0D-8C54-91A19CA5A90A}"/>
              </a:ext>
            </a:extLst>
          </p:cNvPr>
          <p:cNvGrpSpPr/>
          <p:nvPr/>
        </p:nvGrpSpPr>
        <p:grpSpPr>
          <a:xfrm>
            <a:off x="419101" y="2126085"/>
            <a:ext cx="11175998" cy="1074111"/>
            <a:chOff x="3730483" y="2481307"/>
            <a:chExt cx="11175998" cy="1074111"/>
          </a:xfrm>
        </p:grpSpPr>
        <p:sp>
          <p:nvSpPr>
            <p:cNvPr id="5" name="Rectangle 4">
              <a:extLst>
                <a:ext uri="{FF2B5EF4-FFF2-40B4-BE49-F238E27FC236}">
                  <a16:creationId xmlns:a16="http://schemas.microsoft.com/office/drawing/2014/main" id="{1976B57E-742F-4C9A-BA06-02386661B9F6}"/>
                </a:ext>
              </a:extLst>
            </p:cNvPr>
            <p:cNvSpPr/>
            <p:nvPr/>
          </p:nvSpPr>
          <p:spPr>
            <a:xfrm>
              <a:off x="3730483" y="2509896"/>
              <a:ext cx="2082800" cy="1009832"/>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latin typeface="Century Gothic" panose="020B0502020202020204" pitchFamily="34" charset="0"/>
                </a:rPr>
                <a:t>Acid</a:t>
              </a:r>
            </a:p>
          </p:txBody>
        </p:sp>
        <p:sp>
          <p:nvSpPr>
            <p:cNvPr id="22" name="Rectangle 21">
              <a:extLst>
                <a:ext uri="{FF2B5EF4-FFF2-40B4-BE49-F238E27FC236}">
                  <a16:creationId xmlns:a16="http://schemas.microsoft.com/office/drawing/2014/main" id="{3056E3D1-F472-48EF-A22A-7A02C9D56EF6}"/>
                </a:ext>
              </a:extLst>
            </p:cNvPr>
            <p:cNvSpPr/>
            <p:nvPr/>
          </p:nvSpPr>
          <p:spPr>
            <a:xfrm>
              <a:off x="6502960" y="2481307"/>
              <a:ext cx="2082800" cy="1038421"/>
            </a:xfrm>
            <a:prstGeom prst="rect">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bg1"/>
                  </a:solidFill>
                  <a:latin typeface="Century Gothic" panose="020B0502020202020204" pitchFamily="34" charset="0"/>
                </a:rPr>
                <a:t>Alkali</a:t>
              </a:r>
            </a:p>
          </p:txBody>
        </p:sp>
        <p:sp>
          <p:nvSpPr>
            <p:cNvPr id="23" name="Rectangle 22">
              <a:extLst>
                <a:ext uri="{FF2B5EF4-FFF2-40B4-BE49-F238E27FC236}">
                  <a16:creationId xmlns:a16="http://schemas.microsoft.com/office/drawing/2014/main" id="{F36C6FE8-D731-4B5C-A1C8-4AF85D52F005}"/>
                </a:ext>
              </a:extLst>
            </p:cNvPr>
            <p:cNvSpPr/>
            <p:nvPr/>
          </p:nvSpPr>
          <p:spPr>
            <a:xfrm>
              <a:off x="9404083" y="2496518"/>
              <a:ext cx="1580489" cy="10589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latin typeface="Century Gothic" panose="020B0502020202020204" pitchFamily="34" charset="0"/>
                </a:rPr>
                <a:t>water</a:t>
              </a:r>
            </a:p>
          </p:txBody>
        </p:sp>
        <p:sp>
          <p:nvSpPr>
            <p:cNvPr id="6" name="Rectangle 5">
              <a:extLst>
                <a:ext uri="{FF2B5EF4-FFF2-40B4-BE49-F238E27FC236}">
                  <a16:creationId xmlns:a16="http://schemas.microsoft.com/office/drawing/2014/main" id="{248DFDB8-547B-4D23-B1C4-66F20E027316}"/>
                </a:ext>
              </a:extLst>
            </p:cNvPr>
            <p:cNvSpPr/>
            <p:nvPr/>
          </p:nvSpPr>
          <p:spPr>
            <a:xfrm>
              <a:off x="5973287" y="2702802"/>
              <a:ext cx="338554" cy="400110"/>
            </a:xfrm>
            <a:prstGeom prst="rect">
              <a:avLst/>
            </a:prstGeom>
          </p:spPr>
          <p:txBody>
            <a:bodyPr wrap="none">
              <a:spAutoFit/>
            </a:bodyPr>
            <a:lstStyle/>
            <a:p>
              <a:r>
                <a:rPr lang="en-GB" sz="2000" b="1" dirty="0">
                  <a:latin typeface="Century Gothic" panose="020B0502020202020204" pitchFamily="34" charset="0"/>
                </a:rPr>
                <a:t>+</a:t>
              </a:r>
            </a:p>
          </p:txBody>
        </p:sp>
        <p:sp>
          <p:nvSpPr>
            <p:cNvPr id="10" name="Rectangle 9">
              <a:extLst>
                <a:ext uri="{FF2B5EF4-FFF2-40B4-BE49-F238E27FC236}">
                  <a16:creationId xmlns:a16="http://schemas.microsoft.com/office/drawing/2014/main" id="{899680A4-501B-4475-877B-E422A3270540}"/>
                </a:ext>
              </a:extLst>
            </p:cNvPr>
            <p:cNvSpPr/>
            <p:nvPr/>
          </p:nvSpPr>
          <p:spPr>
            <a:xfrm>
              <a:off x="8710894" y="2572158"/>
              <a:ext cx="441146" cy="400110"/>
            </a:xfrm>
            <a:prstGeom prst="rect">
              <a:avLst/>
            </a:prstGeom>
          </p:spPr>
          <p:txBody>
            <a:bodyPr wrap="none">
              <a:spAutoFit/>
            </a:bodyPr>
            <a:lstStyle/>
            <a:p>
              <a:r>
                <a:rPr lang="en-GB" sz="2000" b="1" dirty="0">
                  <a:latin typeface="Century Gothic" panose="020B0502020202020204" pitchFamily="34" charset="0"/>
                </a:rPr>
                <a:t>→</a:t>
              </a:r>
            </a:p>
          </p:txBody>
        </p:sp>
        <p:sp>
          <p:nvSpPr>
            <p:cNvPr id="25" name="Rectangle 24">
              <a:extLst>
                <a:ext uri="{FF2B5EF4-FFF2-40B4-BE49-F238E27FC236}">
                  <a16:creationId xmlns:a16="http://schemas.microsoft.com/office/drawing/2014/main" id="{304C5B2C-1A70-444F-90BD-3948D0D9D87A}"/>
                </a:ext>
              </a:extLst>
            </p:cNvPr>
            <p:cNvSpPr/>
            <p:nvPr/>
          </p:nvSpPr>
          <p:spPr>
            <a:xfrm>
              <a:off x="11236615" y="2702802"/>
              <a:ext cx="3669866" cy="400110"/>
            </a:xfrm>
            <a:prstGeom prst="rect">
              <a:avLst/>
            </a:prstGeom>
          </p:spPr>
          <p:txBody>
            <a:bodyPr wrap="square">
              <a:spAutoFit/>
            </a:bodyPr>
            <a:lstStyle/>
            <a:p>
              <a:r>
                <a:rPr lang="en-GB" sz="2000" b="1" dirty="0">
                  <a:latin typeface="Century Gothic" panose="020B0502020202020204" pitchFamily="34" charset="0"/>
                </a:rPr>
                <a:t>+ salt </a:t>
              </a:r>
            </a:p>
          </p:txBody>
        </p:sp>
      </p:grpSp>
      <p:sp>
        <p:nvSpPr>
          <p:cNvPr id="3" name="TextBox 2">
            <a:extLst>
              <a:ext uri="{FF2B5EF4-FFF2-40B4-BE49-F238E27FC236}">
                <a16:creationId xmlns:a16="http://schemas.microsoft.com/office/drawing/2014/main" id="{B50978B4-187E-B6E1-81C1-7B7D88D2D91F}"/>
              </a:ext>
            </a:extLst>
          </p:cNvPr>
          <p:cNvSpPr txBox="1"/>
          <p:nvPr/>
        </p:nvSpPr>
        <p:spPr>
          <a:xfrm>
            <a:off x="1092200" y="3340100"/>
            <a:ext cx="1386918" cy="523220"/>
          </a:xfrm>
          <a:prstGeom prst="rect">
            <a:avLst/>
          </a:prstGeom>
          <a:noFill/>
        </p:spPr>
        <p:txBody>
          <a:bodyPr wrap="none" rtlCol="0">
            <a:spAutoFit/>
          </a:bodyPr>
          <a:lstStyle/>
          <a:p>
            <a:r>
              <a:rPr lang="en-GB" sz="2800" b="1" dirty="0">
                <a:latin typeface="Century Gothic" panose="020B0502020202020204" pitchFamily="34" charset="0"/>
              </a:rPr>
              <a:t>H</a:t>
            </a:r>
            <a:r>
              <a:rPr lang="en-GB" sz="2800" b="1" baseline="30000" dirty="0">
                <a:latin typeface="Century Gothic" panose="020B0502020202020204" pitchFamily="34" charset="0"/>
              </a:rPr>
              <a:t>+ </a:t>
            </a:r>
            <a:r>
              <a:rPr lang="en-GB" sz="2800" b="1" dirty="0">
                <a:latin typeface="Century Gothic" panose="020B0502020202020204" pitchFamily="34" charset="0"/>
              </a:rPr>
              <a:t>(aq)</a:t>
            </a:r>
          </a:p>
        </p:txBody>
      </p:sp>
      <p:sp>
        <p:nvSpPr>
          <p:cNvPr id="8" name="TextBox 7">
            <a:extLst>
              <a:ext uri="{FF2B5EF4-FFF2-40B4-BE49-F238E27FC236}">
                <a16:creationId xmlns:a16="http://schemas.microsoft.com/office/drawing/2014/main" id="{AEE6F659-621C-67F1-4060-07D6A865FAA6}"/>
              </a:ext>
            </a:extLst>
          </p:cNvPr>
          <p:cNvSpPr txBox="1"/>
          <p:nvPr/>
        </p:nvSpPr>
        <p:spPr>
          <a:xfrm>
            <a:off x="2654300" y="3365500"/>
            <a:ext cx="399468" cy="523220"/>
          </a:xfrm>
          <a:prstGeom prst="rect">
            <a:avLst/>
          </a:prstGeom>
          <a:noFill/>
        </p:spPr>
        <p:txBody>
          <a:bodyPr wrap="none" rtlCol="0">
            <a:spAutoFit/>
          </a:bodyPr>
          <a:lstStyle/>
          <a:p>
            <a:r>
              <a:rPr lang="en-GB" sz="2800" b="1" dirty="0">
                <a:latin typeface="Century Gothic" panose="020B0502020202020204" pitchFamily="34" charset="0"/>
              </a:rPr>
              <a:t>+</a:t>
            </a:r>
            <a:endParaRPr lang="en-GB" sz="2800" b="1" baseline="30000" dirty="0">
              <a:latin typeface="Century Gothic" panose="020B0502020202020204" pitchFamily="34" charset="0"/>
            </a:endParaRPr>
          </a:p>
        </p:txBody>
      </p:sp>
      <p:sp>
        <p:nvSpPr>
          <p:cNvPr id="11" name="TextBox 10">
            <a:extLst>
              <a:ext uri="{FF2B5EF4-FFF2-40B4-BE49-F238E27FC236}">
                <a16:creationId xmlns:a16="http://schemas.microsoft.com/office/drawing/2014/main" id="{7B94577D-FA7C-9851-B764-77736B11DA73}"/>
              </a:ext>
            </a:extLst>
          </p:cNvPr>
          <p:cNvSpPr txBox="1"/>
          <p:nvPr/>
        </p:nvSpPr>
        <p:spPr>
          <a:xfrm>
            <a:off x="3403600" y="3365500"/>
            <a:ext cx="1678665" cy="523220"/>
          </a:xfrm>
          <a:prstGeom prst="rect">
            <a:avLst/>
          </a:prstGeom>
          <a:noFill/>
        </p:spPr>
        <p:txBody>
          <a:bodyPr wrap="none" rtlCol="0">
            <a:spAutoFit/>
          </a:bodyPr>
          <a:lstStyle/>
          <a:p>
            <a:r>
              <a:rPr lang="en-GB" sz="2800" b="1" dirty="0">
                <a:latin typeface="Century Gothic" panose="020B0502020202020204" pitchFamily="34" charset="0"/>
              </a:rPr>
              <a:t>OH</a:t>
            </a:r>
            <a:r>
              <a:rPr lang="en-GB" sz="2800" b="1" baseline="30000" dirty="0">
                <a:latin typeface="Century Gothic" panose="020B0502020202020204" pitchFamily="34" charset="0"/>
              </a:rPr>
              <a:t>-</a:t>
            </a:r>
            <a:r>
              <a:rPr lang="en-GB" sz="2800" b="1" dirty="0">
                <a:latin typeface="Century Gothic" panose="020B0502020202020204" pitchFamily="34" charset="0"/>
              </a:rPr>
              <a:t> (aq)</a:t>
            </a:r>
            <a:endParaRPr lang="en-GB" sz="2800" b="1" baseline="30000" dirty="0">
              <a:latin typeface="Century Gothic" panose="020B0502020202020204" pitchFamily="34" charset="0"/>
            </a:endParaRPr>
          </a:p>
        </p:txBody>
      </p:sp>
      <p:sp>
        <p:nvSpPr>
          <p:cNvPr id="13" name="TextBox 12">
            <a:extLst>
              <a:ext uri="{FF2B5EF4-FFF2-40B4-BE49-F238E27FC236}">
                <a16:creationId xmlns:a16="http://schemas.microsoft.com/office/drawing/2014/main" id="{9D5D16AE-DD92-2171-2576-D99FF2590763}"/>
              </a:ext>
            </a:extLst>
          </p:cNvPr>
          <p:cNvSpPr txBox="1"/>
          <p:nvPr/>
        </p:nvSpPr>
        <p:spPr>
          <a:xfrm>
            <a:off x="5413375" y="3409434"/>
            <a:ext cx="911225" cy="523220"/>
          </a:xfrm>
          <a:prstGeom prst="rect">
            <a:avLst/>
          </a:prstGeom>
          <a:noFill/>
        </p:spPr>
        <p:txBody>
          <a:bodyPr wrap="square">
            <a:spAutoFit/>
          </a:bodyPr>
          <a:lstStyle/>
          <a:p>
            <a:r>
              <a:rPr lang="en-GB" sz="2800" b="1" dirty="0">
                <a:latin typeface="Century Gothic" panose="020B0502020202020204" pitchFamily="34" charset="0"/>
                <a:sym typeface="Wingdings" pitchFamily="2" charset="2"/>
              </a:rPr>
              <a:t></a:t>
            </a:r>
            <a:endParaRPr lang="en-GB" sz="2800" dirty="0"/>
          </a:p>
        </p:txBody>
      </p:sp>
      <p:sp>
        <p:nvSpPr>
          <p:cNvPr id="15" name="TextBox 14">
            <a:extLst>
              <a:ext uri="{FF2B5EF4-FFF2-40B4-BE49-F238E27FC236}">
                <a16:creationId xmlns:a16="http://schemas.microsoft.com/office/drawing/2014/main" id="{332846D8-6F07-19A4-D7E2-342A5943E3CD}"/>
              </a:ext>
            </a:extLst>
          </p:cNvPr>
          <p:cNvSpPr txBox="1"/>
          <p:nvPr/>
        </p:nvSpPr>
        <p:spPr>
          <a:xfrm>
            <a:off x="6251575" y="3434834"/>
            <a:ext cx="1673225" cy="523220"/>
          </a:xfrm>
          <a:prstGeom prst="rect">
            <a:avLst/>
          </a:prstGeom>
          <a:noFill/>
        </p:spPr>
        <p:txBody>
          <a:bodyPr wrap="square">
            <a:spAutoFit/>
          </a:bodyPr>
          <a:lstStyle/>
          <a:p>
            <a:r>
              <a:rPr lang="en-GB" sz="2800" b="1" dirty="0">
                <a:latin typeface="Century Gothic" panose="020B0502020202020204" pitchFamily="34" charset="0"/>
              </a:rPr>
              <a:t>H</a:t>
            </a:r>
            <a:r>
              <a:rPr lang="en-GB" sz="2800" b="1" baseline="-25000" dirty="0">
                <a:latin typeface="Century Gothic" panose="020B0502020202020204" pitchFamily="34" charset="0"/>
              </a:rPr>
              <a:t>2</a:t>
            </a:r>
            <a:r>
              <a:rPr lang="en-GB" sz="2800" b="1" dirty="0">
                <a:latin typeface="Century Gothic" panose="020B0502020202020204" pitchFamily="34" charset="0"/>
              </a:rPr>
              <a:t>O (l)</a:t>
            </a:r>
            <a:endParaRPr lang="en-GB" sz="2800" dirty="0"/>
          </a:p>
        </p:txBody>
      </p:sp>
    </p:spTree>
    <p:extLst>
      <p:ext uri="{BB962C8B-B14F-4D97-AF65-F5344CB8AC3E}">
        <p14:creationId xmlns:p14="http://schemas.microsoft.com/office/powerpoint/2010/main" val="351466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p:bldP spid="3" grpId="0"/>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ED639-2178-850C-A15C-E0E759B27800}"/>
              </a:ext>
            </a:extLst>
          </p:cNvPr>
          <p:cNvSpPr>
            <a:spLocks noGrp="1"/>
          </p:cNvSpPr>
          <p:nvPr>
            <p:ph type="title"/>
          </p:nvPr>
        </p:nvSpPr>
        <p:spPr/>
        <p:txBody>
          <a:bodyPr/>
          <a:lstStyle/>
          <a:p>
            <a:r>
              <a:rPr lang="en-GB" dirty="0">
                <a:latin typeface="Century Gothic" panose="020B0502020202020204" pitchFamily="34" charset="0"/>
              </a:rPr>
              <a:t>Salts</a:t>
            </a:r>
          </a:p>
        </p:txBody>
      </p:sp>
      <p:pic>
        <p:nvPicPr>
          <p:cNvPr id="3" name="Picture 2" descr="Table&#10;&#10;Description automatically generated">
            <a:extLst>
              <a:ext uri="{FF2B5EF4-FFF2-40B4-BE49-F238E27FC236}">
                <a16:creationId xmlns:a16="http://schemas.microsoft.com/office/drawing/2014/main" id="{7037FC8A-5118-81C7-631A-4CC37979B570}"/>
              </a:ext>
            </a:extLst>
          </p:cNvPr>
          <p:cNvPicPr>
            <a:picLocks noChangeAspect="1"/>
          </p:cNvPicPr>
          <p:nvPr/>
        </p:nvPicPr>
        <p:blipFill rotWithShape="1">
          <a:blip r:embed="rId3"/>
          <a:srcRect l="37232"/>
          <a:stretch/>
        </p:blipFill>
        <p:spPr>
          <a:xfrm>
            <a:off x="6515099" y="2003581"/>
            <a:ext cx="4878569" cy="4717744"/>
          </a:xfrm>
          <a:prstGeom prst="rect">
            <a:avLst/>
          </a:prstGeom>
          <a:ln>
            <a:solidFill>
              <a:schemeClr val="tx1"/>
            </a:solidFill>
          </a:ln>
        </p:spPr>
      </p:pic>
      <p:sp>
        <p:nvSpPr>
          <p:cNvPr id="5" name="TextBox 4">
            <a:extLst>
              <a:ext uri="{FF2B5EF4-FFF2-40B4-BE49-F238E27FC236}">
                <a16:creationId xmlns:a16="http://schemas.microsoft.com/office/drawing/2014/main" id="{50271E71-5971-82EA-CCC1-CBFDA22A3A1A}"/>
              </a:ext>
            </a:extLst>
          </p:cNvPr>
          <p:cNvSpPr txBox="1"/>
          <p:nvPr/>
        </p:nvSpPr>
        <p:spPr>
          <a:xfrm>
            <a:off x="400154" y="780176"/>
            <a:ext cx="7021199" cy="576120"/>
          </a:xfrm>
          <a:prstGeom prst="rect">
            <a:avLst/>
          </a:prstGeom>
          <a:noFill/>
        </p:spPr>
        <p:txBody>
          <a:bodyPr wrap="square" rtlCol="0">
            <a:spAutoFit/>
          </a:bodyPr>
          <a:lstStyle/>
          <a:p>
            <a:pPr>
              <a:lnSpc>
                <a:spcPct val="150000"/>
              </a:lnSpc>
            </a:pPr>
            <a:r>
              <a:rPr lang="en-GB" sz="2400" dirty="0">
                <a:latin typeface="Century Gothic" panose="020B0502020202020204" pitchFamily="34" charset="0"/>
              </a:rPr>
              <a:t>Acid + alkali → </a:t>
            </a:r>
            <a:r>
              <a:rPr lang="en-GB" sz="2400" b="1" dirty="0">
                <a:latin typeface="Century Gothic" panose="020B0502020202020204" pitchFamily="34" charset="0"/>
              </a:rPr>
              <a:t>salt</a:t>
            </a:r>
            <a:r>
              <a:rPr lang="en-GB" sz="2400" dirty="0">
                <a:latin typeface="Century Gothic" panose="020B0502020202020204" pitchFamily="34" charset="0"/>
              </a:rPr>
              <a:t> + water</a:t>
            </a:r>
          </a:p>
        </p:txBody>
      </p:sp>
      <p:sp>
        <p:nvSpPr>
          <p:cNvPr id="6" name="Rectangle 5">
            <a:extLst>
              <a:ext uri="{FF2B5EF4-FFF2-40B4-BE49-F238E27FC236}">
                <a16:creationId xmlns:a16="http://schemas.microsoft.com/office/drawing/2014/main" id="{388B5042-83BC-A1D7-1319-1AA95E5B0872}"/>
              </a:ext>
            </a:extLst>
          </p:cNvPr>
          <p:cNvSpPr/>
          <p:nvPr/>
        </p:nvSpPr>
        <p:spPr>
          <a:xfrm>
            <a:off x="5345218" y="147920"/>
            <a:ext cx="6059382" cy="461665"/>
          </a:xfrm>
          <a:prstGeom prst="rect">
            <a:avLst/>
          </a:prstGeom>
          <a:solidFill>
            <a:schemeClr val="accent1">
              <a:lumMod val="40000"/>
              <a:lumOff val="60000"/>
            </a:schemeClr>
          </a:solidFill>
        </p:spPr>
        <p:txBody>
          <a:bodyPr wrap="square">
            <a:spAutoFit/>
          </a:bodyPr>
          <a:lstStyle/>
          <a:p>
            <a:r>
              <a:rPr lang="en-US" sz="2400" dirty="0">
                <a:latin typeface="Century Gothic" panose="020B0502020202020204" pitchFamily="34" charset="0"/>
              </a:rPr>
              <a:t>Hydro</a:t>
            </a:r>
            <a:r>
              <a:rPr lang="en-US" sz="2400" u="sng" dirty="0">
                <a:latin typeface="Century Gothic" panose="020B0502020202020204" pitchFamily="34" charset="0"/>
              </a:rPr>
              <a:t>chloric</a:t>
            </a:r>
            <a:r>
              <a:rPr lang="en-US" sz="2400" dirty="0">
                <a:latin typeface="Century Gothic" panose="020B0502020202020204" pitchFamily="34" charset="0"/>
              </a:rPr>
              <a:t> acid makes </a:t>
            </a:r>
            <a:r>
              <a:rPr lang="en-US" sz="2400" b="1" dirty="0">
                <a:latin typeface="Century Gothic" panose="020B0502020202020204" pitchFamily="34" charset="0"/>
              </a:rPr>
              <a:t>chloride</a:t>
            </a:r>
            <a:r>
              <a:rPr lang="en-US" sz="2400" dirty="0">
                <a:latin typeface="Century Gothic" panose="020B0502020202020204" pitchFamily="34" charset="0"/>
              </a:rPr>
              <a:t> salts.</a:t>
            </a:r>
          </a:p>
        </p:txBody>
      </p:sp>
      <p:sp>
        <p:nvSpPr>
          <p:cNvPr id="7" name="Rectangle 6">
            <a:extLst>
              <a:ext uri="{FF2B5EF4-FFF2-40B4-BE49-F238E27FC236}">
                <a16:creationId xmlns:a16="http://schemas.microsoft.com/office/drawing/2014/main" id="{31986265-E622-6758-E2AE-E3FFA4E87968}"/>
              </a:ext>
            </a:extLst>
          </p:cNvPr>
          <p:cNvSpPr/>
          <p:nvPr/>
        </p:nvSpPr>
        <p:spPr>
          <a:xfrm>
            <a:off x="5332518" y="668620"/>
            <a:ext cx="6059382" cy="461665"/>
          </a:xfrm>
          <a:prstGeom prst="rect">
            <a:avLst/>
          </a:prstGeom>
          <a:solidFill>
            <a:schemeClr val="accent1">
              <a:lumMod val="40000"/>
              <a:lumOff val="60000"/>
            </a:schemeClr>
          </a:solidFill>
        </p:spPr>
        <p:txBody>
          <a:bodyPr wrap="square">
            <a:spAutoFit/>
          </a:bodyPr>
          <a:lstStyle/>
          <a:p>
            <a:r>
              <a:rPr lang="en-US" sz="2400" u="sng" dirty="0">
                <a:latin typeface="Century Gothic" panose="020B0502020202020204" pitchFamily="34" charset="0"/>
              </a:rPr>
              <a:t>Sulfuric</a:t>
            </a:r>
            <a:r>
              <a:rPr lang="en-US" sz="2400" dirty="0">
                <a:latin typeface="Century Gothic" panose="020B0502020202020204" pitchFamily="34" charset="0"/>
              </a:rPr>
              <a:t> acid makes </a:t>
            </a:r>
            <a:r>
              <a:rPr lang="en-US" sz="2400" b="1" dirty="0">
                <a:latin typeface="Century Gothic" panose="020B0502020202020204" pitchFamily="34" charset="0"/>
              </a:rPr>
              <a:t>sulfate</a:t>
            </a:r>
            <a:r>
              <a:rPr lang="en-US" sz="2400" dirty="0">
                <a:latin typeface="Century Gothic" panose="020B0502020202020204" pitchFamily="34" charset="0"/>
              </a:rPr>
              <a:t> salts.</a:t>
            </a:r>
          </a:p>
        </p:txBody>
      </p:sp>
      <p:sp>
        <p:nvSpPr>
          <p:cNvPr id="8" name="Rectangle 7">
            <a:extLst>
              <a:ext uri="{FF2B5EF4-FFF2-40B4-BE49-F238E27FC236}">
                <a16:creationId xmlns:a16="http://schemas.microsoft.com/office/drawing/2014/main" id="{5F57CCC8-C11C-1B3E-58D4-76C13A82FBB4}"/>
              </a:ext>
            </a:extLst>
          </p:cNvPr>
          <p:cNvSpPr/>
          <p:nvPr/>
        </p:nvSpPr>
        <p:spPr>
          <a:xfrm>
            <a:off x="5332518" y="1189320"/>
            <a:ext cx="6059382" cy="461665"/>
          </a:xfrm>
          <a:prstGeom prst="rect">
            <a:avLst/>
          </a:prstGeom>
          <a:solidFill>
            <a:schemeClr val="accent1">
              <a:lumMod val="40000"/>
              <a:lumOff val="60000"/>
            </a:schemeClr>
          </a:solidFill>
        </p:spPr>
        <p:txBody>
          <a:bodyPr wrap="square">
            <a:spAutoFit/>
          </a:bodyPr>
          <a:lstStyle/>
          <a:p>
            <a:r>
              <a:rPr lang="en-US" sz="2400" u="sng" dirty="0">
                <a:latin typeface="Century Gothic" panose="020B0502020202020204" pitchFamily="34" charset="0"/>
              </a:rPr>
              <a:t>Nitric</a:t>
            </a:r>
            <a:r>
              <a:rPr lang="en-US" sz="2400" dirty="0">
                <a:latin typeface="Century Gothic" panose="020B0502020202020204" pitchFamily="34" charset="0"/>
              </a:rPr>
              <a:t> acid makes </a:t>
            </a:r>
            <a:r>
              <a:rPr lang="en-US" sz="2400" b="1" dirty="0">
                <a:latin typeface="Century Gothic" panose="020B0502020202020204" pitchFamily="34" charset="0"/>
              </a:rPr>
              <a:t>nitrate</a:t>
            </a:r>
            <a:r>
              <a:rPr lang="en-US" sz="2400" dirty="0">
                <a:latin typeface="Century Gothic" panose="020B0502020202020204" pitchFamily="34" charset="0"/>
              </a:rPr>
              <a:t> salts.</a:t>
            </a:r>
          </a:p>
        </p:txBody>
      </p:sp>
      <p:sp>
        <p:nvSpPr>
          <p:cNvPr id="9" name="TextBox 8">
            <a:extLst>
              <a:ext uri="{FF2B5EF4-FFF2-40B4-BE49-F238E27FC236}">
                <a16:creationId xmlns:a16="http://schemas.microsoft.com/office/drawing/2014/main" id="{0AB16FEB-117E-ABE9-B8A5-8EF92DBB5FC3}"/>
              </a:ext>
            </a:extLst>
          </p:cNvPr>
          <p:cNvSpPr txBox="1"/>
          <p:nvPr/>
        </p:nvSpPr>
        <p:spPr>
          <a:xfrm>
            <a:off x="349355" y="1808876"/>
            <a:ext cx="6089546" cy="1107996"/>
          </a:xfrm>
          <a:prstGeom prst="rect">
            <a:avLst/>
          </a:prstGeom>
          <a:noFill/>
        </p:spPr>
        <p:txBody>
          <a:bodyPr wrap="square" rtlCol="0">
            <a:spAutoFit/>
          </a:bodyPr>
          <a:lstStyle/>
          <a:p>
            <a:r>
              <a:rPr lang="en-GB" sz="2200" i="1" dirty="0">
                <a:latin typeface="Century Gothic" panose="020B0502020202020204" pitchFamily="34" charset="0"/>
              </a:rPr>
              <a:t>What salt would be formed from a reaction between </a:t>
            </a:r>
            <a:r>
              <a:rPr lang="en-GB" sz="2200" b="1" i="1" dirty="0">
                <a:latin typeface="Century Gothic" panose="020B0502020202020204" pitchFamily="34" charset="0"/>
              </a:rPr>
              <a:t>calcium hydroxide </a:t>
            </a:r>
            <a:r>
              <a:rPr lang="en-GB" sz="2200" i="1" dirty="0">
                <a:latin typeface="Century Gothic" panose="020B0502020202020204" pitchFamily="34" charset="0"/>
              </a:rPr>
              <a:t>and </a:t>
            </a:r>
            <a:r>
              <a:rPr lang="en-GB" sz="2200" b="1" i="1" dirty="0">
                <a:latin typeface="Century Gothic" panose="020B0502020202020204" pitchFamily="34" charset="0"/>
              </a:rPr>
              <a:t>hydrochloric acid</a:t>
            </a:r>
            <a:r>
              <a:rPr lang="en-GB" sz="2200" i="1" dirty="0">
                <a:latin typeface="Century Gothic" panose="020B0502020202020204" pitchFamily="34" charset="0"/>
              </a:rPr>
              <a:t>?</a:t>
            </a:r>
          </a:p>
        </p:txBody>
      </p:sp>
      <p:sp>
        <p:nvSpPr>
          <p:cNvPr id="10" name="TextBox 9">
            <a:extLst>
              <a:ext uri="{FF2B5EF4-FFF2-40B4-BE49-F238E27FC236}">
                <a16:creationId xmlns:a16="http://schemas.microsoft.com/office/drawing/2014/main" id="{60D4A0B3-084A-EFAB-FC7D-BEC3354940B1}"/>
              </a:ext>
            </a:extLst>
          </p:cNvPr>
          <p:cNvSpPr txBox="1"/>
          <p:nvPr/>
        </p:nvSpPr>
        <p:spPr>
          <a:xfrm>
            <a:off x="334607" y="2819141"/>
            <a:ext cx="2800245" cy="430887"/>
          </a:xfrm>
          <a:prstGeom prst="rect">
            <a:avLst/>
          </a:prstGeom>
          <a:noFill/>
        </p:spPr>
        <p:txBody>
          <a:bodyPr wrap="square" rtlCol="0">
            <a:spAutoFit/>
          </a:bodyPr>
          <a:lstStyle/>
          <a:p>
            <a:r>
              <a:rPr lang="en-GB" sz="2200" b="1" dirty="0">
                <a:solidFill>
                  <a:schemeClr val="accent1"/>
                </a:solidFill>
                <a:latin typeface="Century Gothic" panose="020B0502020202020204" pitchFamily="34" charset="0"/>
              </a:rPr>
              <a:t>Calcium chloride</a:t>
            </a:r>
          </a:p>
        </p:txBody>
      </p:sp>
      <p:sp>
        <p:nvSpPr>
          <p:cNvPr id="11" name="TextBox 10">
            <a:extLst>
              <a:ext uri="{FF2B5EF4-FFF2-40B4-BE49-F238E27FC236}">
                <a16:creationId xmlns:a16="http://schemas.microsoft.com/office/drawing/2014/main" id="{5E6EC67E-727B-D7D0-4554-FAE5812AB46F}"/>
              </a:ext>
            </a:extLst>
          </p:cNvPr>
          <p:cNvSpPr txBox="1"/>
          <p:nvPr/>
        </p:nvSpPr>
        <p:spPr>
          <a:xfrm>
            <a:off x="349355" y="3159992"/>
            <a:ext cx="6089546" cy="769441"/>
          </a:xfrm>
          <a:prstGeom prst="rect">
            <a:avLst/>
          </a:prstGeom>
          <a:noFill/>
        </p:spPr>
        <p:txBody>
          <a:bodyPr wrap="square" rtlCol="0">
            <a:spAutoFit/>
          </a:bodyPr>
          <a:lstStyle/>
          <a:p>
            <a:r>
              <a:rPr lang="en-GB" sz="2200" i="1" dirty="0">
                <a:latin typeface="Century Gothic" panose="020B0502020202020204" pitchFamily="34" charset="0"/>
              </a:rPr>
              <a:t>Using the list of ions, determine the formula of this salt.</a:t>
            </a:r>
          </a:p>
        </p:txBody>
      </p:sp>
      <p:sp>
        <p:nvSpPr>
          <p:cNvPr id="12" name="TextBox 11">
            <a:extLst>
              <a:ext uri="{FF2B5EF4-FFF2-40B4-BE49-F238E27FC236}">
                <a16:creationId xmlns:a16="http://schemas.microsoft.com/office/drawing/2014/main" id="{0442D1B0-957A-36A1-5493-83D371E752A4}"/>
              </a:ext>
            </a:extLst>
          </p:cNvPr>
          <p:cNvSpPr txBox="1"/>
          <p:nvPr/>
        </p:nvSpPr>
        <p:spPr>
          <a:xfrm>
            <a:off x="360006" y="3837600"/>
            <a:ext cx="1352445" cy="430887"/>
          </a:xfrm>
          <a:prstGeom prst="rect">
            <a:avLst/>
          </a:prstGeom>
          <a:noFill/>
        </p:spPr>
        <p:txBody>
          <a:bodyPr wrap="square" rtlCol="0">
            <a:spAutoFit/>
          </a:bodyPr>
          <a:lstStyle/>
          <a:p>
            <a:r>
              <a:rPr lang="en-GB" sz="2200" b="1" dirty="0">
                <a:solidFill>
                  <a:schemeClr val="accent1"/>
                </a:solidFill>
                <a:latin typeface="Century Gothic" panose="020B0502020202020204" pitchFamily="34" charset="0"/>
              </a:rPr>
              <a:t>CaC</a:t>
            </a:r>
            <a:r>
              <a:rPr lang="en-GB" sz="2200" b="1" dirty="0">
                <a:solidFill>
                  <a:schemeClr val="accent1"/>
                </a:solidFill>
                <a:latin typeface="PT Sans" panose="020B0503020203020204" pitchFamily="34" charset="77"/>
              </a:rPr>
              <a:t>l</a:t>
            </a:r>
            <a:r>
              <a:rPr lang="en-GB" sz="2200" b="1" baseline="-25000" dirty="0">
                <a:solidFill>
                  <a:schemeClr val="accent1"/>
                </a:solidFill>
                <a:latin typeface="Century Gothic" panose="020B0502020202020204" pitchFamily="34" charset="0"/>
              </a:rPr>
              <a:t>2</a:t>
            </a:r>
          </a:p>
        </p:txBody>
      </p:sp>
      <p:sp>
        <p:nvSpPr>
          <p:cNvPr id="4" name="TextBox 3">
            <a:extLst>
              <a:ext uri="{FF2B5EF4-FFF2-40B4-BE49-F238E27FC236}">
                <a16:creationId xmlns:a16="http://schemas.microsoft.com/office/drawing/2014/main" id="{6DA9582D-810F-5A4E-CFB4-5B34B7D5E53E}"/>
              </a:ext>
            </a:extLst>
          </p:cNvPr>
          <p:cNvSpPr txBox="1"/>
          <p:nvPr/>
        </p:nvSpPr>
        <p:spPr>
          <a:xfrm>
            <a:off x="354271" y="4188283"/>
            <a:ext cx="6089546" cy="1107996"/>
          </a:xfrm>
          <a:prstGeom prst="rect">
            <a:avLst/>
          </a:prstGeom>
          <a:noFill/>
        </p:spPr>
        <p:txBody>
          <a:bodyPr wrap="square" rtlCol="0">
            <a:spAutoFit/>
          </a:bodyPr>
          <a:lstStyle/>
          <a:p>
            <a:r>
              <a:rPr lang="en-GB" sz="2200" i="1" dirty="0">
                <a:latin typeface="Century Gothic" panose="020B0502020202020204" pitchFamily="34" charset="0"/>
              </a:rPr>
              <a:t>What salt would be formed from a reaction between </a:t>
            </a:r>
            <a:r>
              <a:rPr lang="en-GB" sz="2200" b="1" i="1" dirty="0">
                <a:latin typeface="Century Gothic" panose="020B0502020202020204" pitchFamily="34" charset="0"/>
              </a:rPr>
              <a:t>potassium hydroxide </a:t>
            </a:r>
            <a:r>
              <a:rPr lang="en-GB" sz="2200" i="1" dirty="0">
                <a:latin typeface="Century Gothic" panose="020B0502020202020204" pitchFamily="34" charset="0"/>
              </a:rPr>
              <a:t>and </a:t>
            </a:r>
            <a:r>
              <a:rPr lang="en-GB" sz="2200" b="1" i="1" dirty="0">
                <a:latin typeface="Century Gothic" panose="020B0502020202020204" pitchFamily="34" charset="0"/>
              </a:rPr>
              <a:t>sulfuric acid</a:t>
            </a:r>
            <a:r>
              <a:rPr lang="en-GB" sz="2200" i="1" dirty="0">
                <a:latin typeface="Century Gothic" panose="020B0502020202020204" pitchFamily="34" charset="0"/>
              </a:rPr>
              <a:t>?</a:t>
            </a:r>
          </a:p>
        </p:txBody>
      </p:sp>
      <p:sp>
        <p:nvSpPr>
          <p:cNvPr id="13" name="TextBox 12">
            <a:extLst>
              <a:ext uri="{FF2B5EF4-FFF2-40B4-BE49-F238E27FC236}">
                <a16:creationId xmlns:a16="http://schemas.microsoft.com/office/drawing/2014/main" id="{9A52DAB5-31DF-6074-ADDE-6579FDD55EDB}"/>
              </a:ext>
            </a:extLst>
          </p:cNvPr>
          <p:cNvSpPr txBox="1"/>
          <p:nvPr/>
        </p:nvSpPr>
        <p:spPr>
          <a:xfrm>
            <a:off x="339522" y="5198549"/>
            <a:ext cx="2800245" cy="430887"/>
          </a:xfrm>
          <a:prstGeom prst="rect">
            <a:avLst/>
          </a:prstGeom>
          <a:noFill/>
        </p:spPr>
        <p:txBody>
          <a:bodyPr wrap="square" rtlCol="0">
            <a:spAutoFit/>
          </a:bodyPr>
          <a:lstStyle/>
          <a:p>
            <a:r>
              <a:rPr lang="en-GB" sz="2200" b="1" dirty="0">
                <a:solidFill>
                  <a:schemeClr val="accent1"/>
                </a:solidFill>
                <a:latin typeface="Century Gothic" panose="020B0502020202020204" pitchFamily="34" charset="0"/>
              </a:rPr>
              <a:t>Potassium sulfate</a:t>
            </a:r>
          </a:p>
        </p:txBody>
      </p:sp>
      <p:sp>
        <p:nvSpPr>
          <p:cNvPr id="14" name="TextBox 13">
            <a:extLst>
              <a:ext uri="{FF2B5EF4-FFF2-40B4-BE49-F238E27FC236}">
                <a16:creationId xmlns:a16="http://schemas.microsoft.com/office/drawing/2014/main" id="{81F826CE-BF63-FCAF-7F7E-3367A91F764E}"/>
              </a:ext>
            </a:extLst>
          </p:cNvPr>
          <p:cNvSpPr txBox="1"/>
          <p:nvPr/>
        </p:nvSpPr>
        <p:spPr>
          <a:xfrm>
            <a:off x="354271" y="5568896"/>
            <a:ext cx="6089546" cy="769441"/>
          </a:xfrm>
          <a:prstGeom prst="rect">
            <a:avLst/>
          </a:prstGeom>
          <a:noFill/>
        </p:spPr>
        <p:txBody>
          <a:bodyPr wrap="square" rtlCol="0">
            <a:spAutoFit/>
          </a:bodyPr>
          <a:lstStyle/>
          <a:p>
            <a:r>
              <a:rPr lang="en-GB" sz="2200" i="1" dirty="0">
                <a:latin typeface="Century Gothic" panose="020B0502020202020204" pitchFamily="34" charset="0"/>
              </a:rPr>
              <a:t>Using the list of ions, determine the formula of this salt.</a:t>
            </a:r>
          </a:p>
        </p:txBody>
      </p:sp>
      <p:sp>
        <p:nvSpPr>
          <p:cNvPr id="15" name="TextBox 14">
            <a:extLst>
              <a:ext uri="{FF2B5EF4-FFF2-40B4-BE49-F238E27FC236}">
                <a16:creationId xmlns:a16="http://schemas.microsoft.com/office/drawing/2014/main" id="{4F3143DD-DF2D-2883-0319-6A9D0301D707}"/>
              </a:ext>
            </a:extLst>
          </p:cNvPr>
          <p:cNvSpPr txBox="1"/>
          <p:nvPr/>
        </p:nvSpPr>
        <p:spPr>
          <a:xfrm>
            <a:off x="409168" y="6246503"/>
            <a:ext cx="1352445" cy="430887"/>
          </a:xfrm>
          <a:prstGeom prst="rect">
            <a:avLst/>
          </a:prstGeom>
          <a:noFill/>
        </p:spPr>
        <p:txBody>
          <a:bodyPr wrap="square" rtlCol="0">
            <a:spAutoFit/>
          </a:bodyPr>
          <a:lstStyle/>
          <a:p>
            <a:r>
              <a:rPr lang="en-GB" sz="2200" b="1" dirty="0">
                <a:solidFill>
                  <a:schemeClr val="accent1"/>
                </a:solidFill>
                <a:latin typeface="Century Gothic" panose="020B0502020202020204" pitchFamily="34" charset="0"/>
              </a:rPr>
              <a:t>K</a:t>
            </a:r>
            <a:r>
              <a:rPr lang="en-GB" sz="2200" b="1" baseline="-25000" dirty="0">
                <a:solidFill>
                  <a:schemeClr val="accent1"/>
                </a:solidFill>
                <a:latin typeface="Century Gothic" panose="020B0502020202020204" pitchFamily="34" charset="0"/>
              </a:rPr>
              <a:t>2</a:t>
            </a:r>
            <a:r>
              <a:rPr lang="en-GB" sz="2200" b="1" dirty="0">
                <a:solidFill>
                  <a:schemeClr val="accent1"/>
                </a:solidFill>
                <a:latin typeface="Century Gothic" panose="020B0502020202020204" pitchFamily="34" charset="0"/>
              </a:rPr>
              <a:t>SO</a:t>
            </a:r>
            <a:r>
              <a:rPr lang="en-GB" sz="2200" b="1" baseline="-25000" dirty="0">
                <a:solidFill>
                  <a:schemeClr val="accent1"/>
                </a:solidFill>
                <a:latin typeface="Century Gothic" panose="020B0502020202020204" pitchFamily="34" charset="0"/>
              </a:rPr>
              <a:t>4</a:t>
            </a:r>
          </a:p>
        </p:txBody>
      </p:sp>
    </p:spTree>
    <p:extLst>
      <p:ext uri="{BB962C8B-B14F-4D97-AF65-F5344CB8AC3E}">
        <p14:creationId xmlns:p14="http://schemas.microsoft.com/office/powerpoint/2010/main" val="2109392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fade">
                                      <p:cBhvr>
                                        <p:cTn id="36" dur="500"/>
                                        <p:tgtEl>
                                          <p:spTgt spid="10">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xEl>
                                              <p:pRg st="0" end="0"/>
                                            </p:txEl>
                                          </p:spTgt>
                                        </p:tgtEl>
                                        <p:attrNameLst>
                                          <p:attrName>style.visibility</p:attrName>
                                        </p:attrNameLst>
                                      </p:cBhvr>
                                      <p:to>
                                        <p:strVal val="visible"/>
                                      </p:to>
                                    </p:set>
                                    <p:animEffect transition="in" filter="fade">
                                      <p:cBhvr>
                                        <p:cTn id="41" dur="500"/>
                                        <p:tgtEl>
                                          <p:spTgt spid="11">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xEl>
                                              <p:pRg st="0" end="0"/>
                                            </p:txEl>
                                          </p:spTgt>
                                        </p:tgtEl>
                                        <p:attrNameLst>
                                          <p:attrName>style.visibility</p:attrName>
                                        </p:attrNameLst>
                                      </p:cBhvr>
                                      <p:to>
                                        <p:strVal val="visible"/>
                                      </p:to>
                                    </p:set>
                                    <p:animEffect transition="in" filter="fade">
                                      <p:cBhvr>
                                        <p:cTn id="46" dur="500"/>
                                        <p:tgtEl>
                                          <p:spTgt spid="12">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txEl>
                                              <p:pRg st="0" end="0"/>
                                            </p:txEl>
                                          </p:spTgt>
                                        </p:tgtEl>
                                        <p:attrNameLst>
                                          <p:attrName>style.visibility</p:attrName>
                                        </p:attrNameLst>
                                      </p:cBhvr>
                                      <p:to>
                                        <p:strVal val="visible"/>
                                      </p:to>
                                    </p:set>
                                    <p:animEffect transition="in" filter="fade">
                                      <p:cBhvr>
                                        <p:cTn id="51" dur="500"/>
                                        <p:tgtEl>
                                          <p:spTgt spid="4">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xEl>
                                              <p:pRg st="0" end="0"/>
                                            </p:txEl>
                                          </p:spTgt>
                                        </p:tgtEl>
                                        <p:attrNameLst>
                                          <p:attrName>style.visibility</p:attrName>
                                        </p:attrNameLst>
                                      </p:cBhvr>
                                      <p:to>
                                        <p:strVal val="visible"/>
                                      </p:to>
                                    </p:set>
                                    <p:animEffect transition="in" filter="fade">
                                      <p:cBhvr>
                                        <p:cTn id="56" dur="500"/>
                                        <p:tgtEl>
                                          <p:spTgt spid="13">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4">
                                            <p:txEl>
                                              <p:pRg st="0" end="0"/>
                                            </p:txEl>
                                          </p:spTgt>
                                        </p:tgtEl>
                                        <p:attrNameLst>
                                          <p:attrName>style.visibility</p:attrName>
                                        </p:attrNameLst>
                                      </p:cBhvr>
                                      <p:to>
                                        <p:strVal val="visible"/>
                                      </p:to>
                                    </p:set>
                                    <p:animEffect transition="in" filter="fade">
                                      <p:cBhvr>
                                        <p:cTn id="61" dur="500"/>
                                        <p:tgtEl>
                                          <p:spTgt spid="14">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5">
                                            <p:txEl>
                                              <p:pRg st="0" end="0"/>
                                            </p:txEl>
                                          </p:spTgt>
                                        </p:tgtEl>
                                        <p:attrNameLst>
                                          <p:attrName>style.visibility</p:attrName>
                                        </p:attrNameLst>
                                      </p:cBhvr>
                                      <p:to>
                                        <p:strVal val="visible"/>
                                      </p:to>
                                    </p:set>
                                    <p:animEffect transition="in" filter="fade">
                                      <p:cBhvr>
                                        <p:cTn id="66"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7" grpId="0" animBg="1"/>
      <p:bldP spid="8" grpId="0" animBg="1"/>
      <p:bldP spid="9" grpId="0" build="p"/>
      <p:bldP spid="10" grpId="0" build="p"/>
      <p:bldP spid="11" grpId="0" build="p"/>
      <p:bldP spid="12" grpId="0" build="p"/>
      <p:bldP spid="4" grpId="0" build="p"/>
      <p:bldP spid="13" grpId="0" build="p"/>
      <p:bldP spid="14" grpId="0" build="p"/>
      <p:bldP spid="1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4814" y="2669988"/>
            <a:ext cx="6147692" cy="4364392"/>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42878" y="2986733"/>
            <a:ext cx="6449122" cy="4364391"/>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6356286" y="-206994"/>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69676" y="394586"/>
            <a:ext cx="4424722" cy="3141214"/>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854466" y="1132586"/>
            <a:ext cx="3194613" cy="1384995"/>
          </a:xfrm>
          <a:prstGeom prst="rect">
            <a:avLst/>
          </a:prstGeom>
          <a:noFill/>
          <a:ln>
            <a:noFill/>
          </a:ln>
        </p:spPr>
        <p:txBody>
          <a:bodyPr wrap="square" rtlCol="0">
            <a:spAutoFit/>
          </a:bodyPr>
          <a:lstStyle/>
          <a:p>
            <a:r>
              <a:rPr lang="en-US" sz="2800" dirty="0">
                <a:latin typeface="Century Gothic" panose="020B0502020202020204" pitchFamily="34" charset="0"/>
              </a:rPr>
              <a:t>The higher the pH, the more acidic a solution</a:t>
            </a:r>
          </a:p>
        </p:txBody>
      </p:sp>
      <p:sp>
        <p:nvSpPr>
          <p:cNvPr id="12" name="TextBox 11">
            <a:extLst>
              <a:ext uri="{FF2B5EF4-FFF2-40B4-BE49-F238E27FC236}">
                <a16:creationId xmlns:a16="http://schemas.microsoft.com/office/drawing/2014/main" id="{92723F2B-1D6F-794B-A7C9-40B038C80BC8}"/>
              </a:ext>
            </a:extLst>
          </p:cNvPr>
          <p:cNvSpPr txBox="1"/>
          <p:nvPr/>
        </p:nvSpPr>
        <p:spPr>
          <a:xfrm>
            <a:off x="866962" y="3637914"/>
            <a:ext cx="4176966" cy="1384995"/>
          </a:xfrm>
          <a:prstGeom prst="rect">
            <a:avLst/>
          </a:prstGeom>
          <a:noFill/>
          <a:ln>
            <a:noFill/>
          </a:ln>
        </p:spPr>
        <p:txBody>
          <a:bodyPr wrap="square" rtlCol="0">
            <a:spAutoFit/>
          </a:bodyPr>
          <a:lstStyle/>
          <a:p>
            <a:r>
              <a:rPr lang="en-US" sz="2800" dirty="0">
                <a:latin typeface="Century Gothic" panose="020B0502020202020204" pitchFamily="34" charset="0"/>
              </a:rPr>
              <a:t>A neutralisation reaction always produces a salt</a:t>
            </a:r>
          </a:p>
        </p:txBody>
      </p:sp>
      <p:sp>
        <p:nvSpPr>
          <p:cNvPr id="13" name="TextBox 12">
            <a:extLst>
              <a:ext uri="{FF2B5EF4-FFF2-40B4-BE49-F238E27FC236}">
                <a16:creationId xmlns:a16="http://schemas.microsoft.com/office/drawing/2014/main" id="{700C92A6-1F3E-F94C-BDB3-CBE7649ADBAB}"/>
              </a:ext>
            </a:extLst>
          </p:cNvPr>
          <p:cNvSpPr txBox="1"/>
          <p:nvPr/>
        </p:nvSpPr>
        <p:spPr>
          <a:xfrm>
            <a:off x="7115660" y="4008391"/>
            <a:ext cx="2757994" cy="2246769"/>
          </a:xfrm>
          <a:prstGeom prst="rect">
            <a:avLst/>
          </a:prstGeom>
          <a:noFill/>
          <a:ln>
            <a:noFill/>
          </a:ln>
        </p:spPr>
        <p:txBody>
          <a:bodyPr wrap="square" rtlCol="0">
            <a:spAutoFit/>
          </a:bodyPr>
          <a:lstStyle/>
          <a:p>
            <a:r>
              <a:rPr lang="en-US" sz="2800" dirty="0">
                <a:latin typeface="Century Gothic" panose="020B0502020202020204" pitchFamily="34" charset="0"/>
              </a:rPr>
              <a:t>Acids reacting with metals are an example of neutralisation</a:t>
            </a:r>
          </a:p>
        </p:txBody>
      </p:sp>
      <p:sp>
        <p:nvSpPr>
          <p:cNvPr id="14" name="TextBox 13">
            <a:extLst>
              <a:ext uri="{FF2B5EF4-FFF2-40B4-BE49-F238E27FC236}">
                <a16:creationId xmlns:a16="http://schemas.microsoft.com/office/drawing/2014/main" id="{FDB9E6EF-D5F8-CD4E-89D9-48518E23E7D1}"/>
              </a:ext>
            </a:extLst>
          </p:cNvPr>
          <p:cNvSpPr txBox="1"/>
          <p:nvPr/>
        </p:nvSpPr>
        <p:spPr>
          <a:xfrm>
            <a:off x="6341982" y="1286884"/>
            <a:ext cx="3603924" cy="1384995"/>
          </a:xfrm>
          <a:prstGeom prst="rect">
            <a:avLst/>
          </a:prstGeom>
          <a:noFill/>
          <a:ln>
            <a:noFill/>
          </a:ln>
        </p:spPr>
        <p:txBody>
          <a:bodyPr wrap="square" rtlCol="0">
            <a:spAutoFit/>
          </a:bodyPr>
          <a:lstStyle/>
          <a:p>
            <a:r>
              <a:rPr lang="en-US" sz="2800" dirty="0">
                <a:latin typeface="Century Gothic" panose="020B0502020202020204" pitchFamily="34" charset="0"/>
              </a:rPr>
              <a:t>Neutralisation is when an acid is broken down</a:t>
            </a:r>
          </a:p>
        </p:txBody>
      </p:sp>
    </p:spTree>
    <p:extLst>
      <p:ext uri="{BB962C8B-B14F-4D97-AF65-F5344CB8AC3E}">
        <p14:creationId xmlns:p14="http://schemas.microsoft.com/office/powerpoint/2010/main" val="170490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3349-18FA-8316-1F71-119B58C6FD81}"/>
              </a:ext>
            </a:extLst>
          </p:cNvPr>
          <p:cNvSpPr>
            <a:spLocks noGrp="1"/>
          </p:cNvSpPr>
          <p:nvPr>
            <p:ph type="title"/>
          </p:nvPr>
        </p:nvSpPr>
        <p:spPr/>
        <p:txBody>
          <a:bodyPr/>
          <a:lstStyle/>
          <a:p>
            <a:r>
              <a:rPr lang="en-GB" dirty="0">
                <a:latin typeface="Century Gothic" panose="020B0502020202020204" pitchFamily="34" charset="0"/>
              </a:rPr>
              <a:t>Is this statement correct?</a:t>
            </a:r>
          </a:p>
        </p:txBody>
      </p:sp>
      <p:pic>
        <p:nvPicPr>
          <p:cNvPr id="3" name="Picture 2" descr="Icon&#10;&#10;Description automatically generated">
            <a:extLst>
              <a:ext uri="{FF2B5EF4-FFF2-40B4-BE49-F238E27FC236}">
                <a16:creationId xmlns:a16="http://schemas.microsoft.com/office/drawing/2014/main" id="{F281299B-0C03-FB8D-2777-2B1B4C6FC6E4}"/>
              </a:ext>
            </a:extLst>
          </p:cNvPr>
          <p:cNvPicPr>
            <a:picLocks noChangeAspect="1"/>
          </p:cNvPicPr>
          <p:nvPr/>
        </p:nvPicPr>
        <p:blipFill rotWithShape="1">
          <a:blip r:embed="rId3">
            <a:clrChange>
              <a:clrFrom>
                <a:srgbClr val="FFFFFF"/>
              </a:clrFrom>
              <a:clrTo>
                <a:srgbClr val="FFFFFF">
                  <a:alpha val="0"/>
                </a:srgbClr>
              </a:clrTo>
            </a:clrChange>
          </a:blip>
          <a:srcRect l="27780" r="25910"/>
          <a:stretch/>
        </p:blipFill>
        <p:spPr>
          <a:xfrm rot="5400000">
            <a:off x="4027154" y="483119"/>
            <a:ext cx="3300854" cy="5060220"/>
          </a:xfrm>
          <a:prstGeom prst="rect">
            <a:avLst/>
          </a:prstGeom>
        </p:spPr>
      </p:pic>
      <p:sp>
        <p:nvSpPr>
          <p:cNvPr id="4" name="TextBox 3">
            <a:extLst>
              <a:ext uri="{FF2B5EF4-FFF2-40B4-BE49-F238E27FC236}">
                <a16:creationId xmlns:a16="http://schemas.microsoft.com/office/drawing/2014/main" id="{5CE82464-9DDA-3503-3190-643159CB68A9}"/>
              </a:ext>
            </a:extLst>
          </p:cNvPr>
          <p:cNvSpPr txBox="1"/>
          <p:nvPr/>
        </p:nvSpPr>
        <p:spPr>
          <a:xfrm>
            <a:off x="4047356" y="2149525"/>
            <a:ext cx="3603924" cy="954107"/>
          </a:xfrm>
          <a:prstGeom prst="rect">
            <a:avLst/>
          </a:prstGeom>
          <a:noFill/>
          <a:ln>
            <a:noFill/>
          </a:ln>
        </p:spPr>
        <p:txBody>
          <a:bodyPr wrap="square" rtlCol="0">
            <a:spAutoFit/>
          </a:bodyPr>
          <a:lstStyle/>
          <a:p>
            <a:r>
              <a:rPr lang="en-US" sz="2800" dirty="0">
                <a:latin typeface="Century Gothic" panose="020B0502020202020204" pitchFamily="34" charset="0"/>
              </a:rPr>
              <a:t>Neutralisation is a redox reaction</a:t>
            </a:r>
          </a:p>
        </p:txBody>
      </p:sp>
    </p:spTree>
    <p:extLst>
      <p:ext uri="{BB962C8B-B14F-4D97-AF65-F5344CB8AC3E}">
        <p14:creationId xmlns:p14="http://schemas.microsoft.com/office/powerpoint/2010/main" val="3828827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B364-4851-9D41-BA62-A5210AA11C48}"/>
              </a:ext>
            </a:extLst>
          </p:cNvPr>
          <p:cNvSpPr>
            <a:spLocks noGrp="1"/>
          </p:cNvSpPr>
          <p:nvPr>
            <p:ph type="title"/>
          </p:nvPr>
        </p:nvSpPr>
        <p:spPr>
          <a:xfrm>
            <a:off x="488241" y="329314"/>
            <a:ext cx="10620000" cy="720000"/>
          </a:xfrm>
        </p:spPr>
        <p:txBody>
          <a:bodyPr>
            <a:noAutofit/>
          </a:bodyPr>
          <a:lstStyle/>
          <a:p>
            <a:r>
              <a:rPr lang="en-US" dirty="0">
                <a:latin typeface="Century Gothic" panose="020B0502020202020204" pitchFamily="34" charset="0"/>
              </a:rPr>
              <a:t>Name the salts that would be produced from the following pairs of reactants:</a:t>
            </a:r>
          </a:p>
        </p:txBody>
      </p:sp>
      <p:sp>
        <p:nvSpPr>
          <p:cNvPr id="5" name="TextBox 4">
            <a:extLst>
              <a:ext uri="{FF2B5EF4-FFF2-40B4-BE49-F238E27FC236}">
                <a16:creationId xmlns:a16="http://schemas.microsoft.com/office/drawing/2014/main" id="{7A040109-E6F8-4E44-9E67-C087B26C2901}"/>
              </a:ext>
            </a:extLst>
          </p:cNvPr>
          <p:cNvSpPr txBox="1"/>
          <p:nvPr/>
        </p:nvSpPr>
        <p:spPr>
          <a:xfrm>
            <a:off x="522748" y="1563061"/>
            <a:ext cx="11059159" cy="4154984"/>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Sodium hydroxide + hydrochloric acid→</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Potassium hydroxide + nitric acid →</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Lithium hydroxide + sulfuric acid →</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Barium hydroxide + hydrochloric acid →</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Sodium hydroxide + sulfuric acid→</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Lithium hydroxide + nitric acid → </a:t>
            </a:r>
          </a:p>
        </p:txBody>
      </p:sp>
      <p:sp>
        <p:nvSpPr>
          <p:cNvPr id="3" name="TextBox 2">
            <a:extLst>
              <a:ext uri="{FF2B5EF4-FFF2-40B4-BE49-F238E27FC236}">
                <a16:creationId xmlns:a16="http://schemas.microsoft.com/office/drawing/2014/main" id="{E7EBE964-33F1-B029-96D2-92A43016EBB5}"/>
              </a:ext>
            </a:extLst>
          </p:cNvPr>
          <p:cNvSpPr txBox="1"/>
          <p:nvPr/>
        </p:nvSpPr>
        <p:spPr>
          <a:xfrm>
            <a:off x="431321" y="6292817"/>
            <a:ext cx="9360255" cy="461665"/>
          </a:xfrm>
          <a:prstGeom prst="rect">
            <a:avLst/>
          </a:prstGeom>
          <a:noFill/>
        </p:spPr>
        <p:txBody>
          <a:bodyPr wrap="none" rtlCol="0">
            <a:spAutoFit/>
          </a:bodyPr>
          <a:lstStyle/>
          <a:p>
            <a:r>
              <a:rPr lang="en-GB" sz="2400" i="1" dirty="0">
                <a:latin typeface="Century Gothic" panose="020B0502020202020204" pitchFamily="34" charset="0"/>
              </a:rPr>
              <a:t>What would the other product be in each of these reactions?</a:t>
            </a:r>
          </a:p>
        </p:txBody>
      </p:sp>
      <p:sp>
        <p:nvSpPr>
          <p:cNvPr id="12" name="TextBox 11">
            <a:extLst>
              <a:ext uri="{FF2B5EF4-FFF2-40B4-BE49-F238E27FC236}">
                <a16:creationId xmlns:a16="http://schemas.microsoft.com/office/drawing/2014/main" id="{89BC2689-66A1-7AF0-2872-A56284234CA1}"/>
              </a:ext>
            </a:extLst>
          </p:cNvPr>
          <p:cNvSpPr txBox="1"/>
          <p:nvPr/>
        </p:nvSpPr>
        <p:spPr>
          <a:xfrm>
            <a:off x="478766" y="5871078"/>
            <a:ext cx="6133380" cy="461665"/>
          </a:xfrm>
          <a:prstGeom prst="rect">
            <a:avLst/>
          </a:prstGeom>
          <a:noFill/>
        </p:spPr>
        <p:txBody>
          <a:bodyPr wrap="square">
            <a:spAutoFit/>
          </a:bodyPr>
          <a:lstStyle/>
          <a:p>
            <a:r>
              <a:rPr lang="en-US" sz="2400" b="1" dirty="0">
                <a:latin typeface="Century Gothic" panose="020B0502020202020204" pitchFamily="34" charset="0"/>
              </a:rPr>
              <a:t>Stretch: determine their formulae</a:t>
            </a:r>
            <a:endParaRPr lang="en-GB" sz="2400" b="1" dirty="0"/>
          </a:p>
        </p:txBody>
      </p:sp>
      <p:sp>
        <p:nvSpPr>
          <p:cNvPr id="13" name="Google Shape;103;p1">
            <a:extLst>
              <a:ext uri="{FF2B5EF4-FFF2-40B4-BE49-F238E27FC236}">
                <a16:creationId xmlns:a16="http://schemas.microsoft.com/office/drawing/2014/main" id="{1912F2C6-F7B3-272F-0D87-ED06220C6C3A}"/>
              </a:ext>
            </a:extLst>
          </p:cNvPr>
          <p:cNvSpPr txBox="1"/>
          <p:nvPr/>
        </p:nvSpPr>
        <p:spPr>
          <a:xfrm>
            <a:off x="7136962" y="1549654"/>
            <a:ext cx="312847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sodium chloride</a:t>
            </a:r>
            <a:endParaRPr sz="1400" b="1" i="0" u="none" strike="noStrike" cap="none" dirty="0">
              <a:solidFill>
                <a:schemeClr val="accent1"/>
              </a:solidFill>
              <a:latin typeface="Arial"/>
              <a:ea typeface="Arial"/>
              <a:cs typeface="Arial"/>
              <a:sym typeface="Arial"/>
            </a:endParaRPr>
          </a:p>
        </p:txBody>
      </p:sp>
      <p:sp>
        <p:nvSpPr>
          <p:cNvPr id="14" name="Google Shape;103;p1">
            <a:extLst>
              <a:ext uri="{FF2B5EF4-FFF2-40B4-BE49-F238E27FC236}">
                <a16:creationId xmlns:a16="http://schemas.microsoft.com/office/drawing/2014/main" id="{3529912F-134F-D2EE-AD4D-4E3877011034}"/>
              </a:ext>
            </a:extLst>
          </p:cNvPr>
          <p:cNvSpPr txBox="1"/>
          <p:nvPr/>
        </p:nvSpPr>
        <p:spPr>
          <a:xfrm>
            <a:off x="6495732" y="2271397"/>
            <a:ext cx="312847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potassium nitrate</a:t>
            </a:r>
            <a:endParaRPr sz="1400" b="1" i="0" u="none" strike="noStrike" cap="none" dirty="0">
              <a:solidFill>
                <a:schemeClr val="accent1"/>
              </a:solidFill>
              <a:latin typeface="Arial"/>
              <a:ea typeface="Arial"/>
              <a:cs typeface="Arial"/>
              <a:sym typeface="Arial"/>
            </a:endParaRPr>
          </a:p>
        </p:txBody>
      </p:sp>
      <p:sp>
        <p:nvSpPr>
          <p:cNvPr id="15" name="Google Shape;103;p1">
            <a:extLst>
              <a:ext uri="{FF2B5EF4-FFF2-40B4-BE49-F238E27FC236}">
                <a16:creationId xmlns:a16="http://schemas.microsoft.com/office/drawing/2014/main" id="{9685694A-5A52-0057-6FEC-362A152E9630}"/>
              </a:ext>
            </a:extLst>
          </p:cNvPr>
          <p:cNvSpPr txBox="1"/>
          <p:nvPr/>
        </p:nvSpPr>
        <p:spPr>
          <a:xfrm>
            <a:off x="6305950" y="3030522"/>
            <a:ext cx="312847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lithiu</a:t>
            </a:r>
            <a:r>
              <a:rPr lang="en-GB" sz="2400" b="1" dirty="0">
                <a:solidFill>
                  <a:schemeClr val="accent1"/>
                </a:solidFill>
                <a:latin typeface="Century Gothic"/>
                <a:ea typeface="Century Gothic"/>
                <a:cs typeface="Century Gothic"/>
                <a:sym typeface="Century Gothic"/>
              </a:rPr>
              <a:t>m sulfate</a:t>
            </a:r>
            <a:endParaRPr sz="1400" b="1" i="0" u="none" strike="noStrike" cap="none" dirty="0">
              <a:solidFill>
                <a:schemeClr val="accent1"/>
              </a:solidFill>
              <a:latin typeface="Arial"/>
              <a:ea typeface="Arial"/>
              <a:cs typeface="Arial"/>
              <a:sym typeface="Arial"/>
            </a:endParaRPr>
          </a:p>
        </p:txBody>
      </p:sp>
      <p:sp>
        <p:nvSpPr>
          <p:cNvPr id="16" name="Google Shape;103;p1">
            <a:extLst>
              <a:ext uri="{FF2B5EF4-FFF2-40B4-BE49-F238E27FC236}">
                <a16:creationId xmlns:a16="http://schemas.microsoft.com/office/drawing/2014/main" id="{77801AF2-5627-C818-01FC-90811C59AC85}"/>
              </a:ext>
            </a:extLst>
          </p:cNvPr>
          <p:cNvSpPr txBox="1"/>
          <p:nvPr/>
        </p:nvSpPr>
        <p:spPr>
          <a:xfrm>
            <a:off x="7151340" y="3755141"/>
            <a:ext cx="312847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barium chloride</a:t>
            </a:r>
            <a:endParaRPr sz="1400" b="1" i="0" u="none" strike="noStrike" cap="none" dirty="0">
              <a:solidFill>
                <a:schemeClr val="accent1"/>
              </a:solidFill>
              <a:latin typeface="Arial"/>
              <a:ea typeface="Arial"/>
              <a:cs typeface="Arial"/>
              <a:sym typeface="Arial"/>
            </a:endParaRPr>
          </a:p>
        </p:txBody>
      </p:sp>
      <p:sp>
        <p:nvSpPr>
          <p:cNvPr id="17" name="Google Shape;103;p1">
            <a:extLst>
              <a:ext uri="{FF2B5EF4-FFF2-40B4-BE49-F238E27FC236}">
                <a16:creationId xmlns:a16="http://schemas.microsoft.com/office/drawing/2014/main" id="{FD3C13E6-FE54-2226-26F9-CB178DD879C2}"/>
              </a:ext>
            </a:extLst>
          </p:cNvPr>
          <p:cNvSpPr txBox="1"/>
          <p:nvPr/>
        </p:nvSpPr>
        <p:spPr>
          <a:xfrm>
            <a:off x="6374962" y="4497012"/>
            <a:ext cx="312847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sodium sulfate</a:t>
            </a:r>
            <a:endParaRPr sz="1400" b="1" i="0" u="none" strike="noStrike" cap="none" dirty="0">
              <a:solidFill>
                <a:schemeClr val="accent1"/>
              </a:solidFill>
              <a:latin typeface="Arial"/>
              <a:ea typeface="Arial"/>
              <a:cs typeface="Arial"/>
              <a:sym typeface="Arial"/>
            </a:endParaRPr>
          </a:p>
        </p:txBody>
      </p:sp>
      <p:sp>
        <p:nvSpPr>
          <p:cNvPr id="18" name="Google Shape;103;p1">
            <a:extLst>
              <a:ext uri="{FF2B5EF4-FFF2-40B4-BE49-F238E27FC236}">
                <a16:creationId xmlns:a16="http://schemas.microsoft.com/office/drawing/2014/main" id="{720BEF03-2CE9-EDBB-D92A-0CD5D89F26A1}"/>
              </a:ext>
            </a:extLst>
          </p:cNvPr>
          <p:cNvSpPr txBox="1"/>
          <p:nvPr/>
        </p:nvSpPr>
        <p:spPr>
          <a:xfrm>
            <a:off x="6392215" y="5238884"/>
            <a:ext cx="312847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lithium nitrate</a:t>
            </a:r>
            <a:endParaRPr sz="1400" b="1" i="0" u="none" strike="noStrike" cap="none" dirty="0">
              <a:solidFill>
                <a:schemeClr val="accent1"/>
              </a:solidFill>
              <a:latin typeface="Arial"/>
              <a:ea typeface="Arial"/>
              <a:cs typeface="Arial"/>
              <a:sym typeface="Arial"/>
            </a:endParaRPr>
          </a:p>
        </p:txBody>
      </p:sp>
      <p:sp>
        <p:nvSpPr>
          <p:cNvPr id="19" name="Google Shape;103;p1">
            <a:extLst>
              <a:ext uri="{FF2B5EF4-FFF2-40B4-BE49-F238E27FC236}">
                <a16:creationId xmlns:a16="http://schemas.microsoft.com/office/drawing/2014/main" id="{112BA07E-9ADF-52A3-92A2-9B63230DF189}"/>
              </a:ext>
            </a:extLst>
          </p:cNvPr>
          <p:cNvSpPr txBox="1"/>
          <p:nvPr/>
        </p:nvSpPr>
        <p:spPr>
          <a:xfrm>
            <a:off x="9980803" y="1529526"/>
            <a:ext cx="1319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NaC</a:t>
            </a:r>
            <a:r>
              <a:rPr lang="en-GB" sz="2400" b="1" i="0" u="none" strike="noStrike" cap="none" dirty="0">
                <a:solidFill>
                  <a:schemeClr val="accent1"/>
                </a:solidFill>
                <a:latin typeface="PT Sans" panose="020B0503020203020204" pitchFamily="34" charset="77"/>
                <a:ea typeface="Century Gothic"/>
                <a:cs typeface="Century Gothic"/>
                <a:sym typeface="Century Gothic"/>
              </a:rPr>
              <a:t>l</a:t>
            </a:r>
            <a:endParaRPr sz="1400" b="1" i="0" u="none" strike="noStrike" cap="none" dirty="0">
              <a:solidFill>
                <a:schemeClr val="accent1"/>
              </a:solidFill>
              <a:latin typeface="PT Sans" panose="020B0503020203020204" pitchFamily="34" charset="77"/>
              <a:ea typeface="Arial"/>
              <a:cs typeface="Arial"/>
              <a:sym typeface="Arial"/>
            </a:endParaRPr>
          </a:p>
        </p:txBody>
      </p:sp>
      <p:sp>
        <p:nvSpPr>
          <p:cNvPr id="20" name="Google Shape;103;p1">
            <a:extLst>
              <a:ext uri="{FF2B5EF4-FFF2-40B4-BE49-F238E27FC236}">
                <a16:creationId xmlns:a16="http://schemas.microsoft.com/office/drawing/2014/main" id="{5E9C36AB-E267-3F87-43B1-91501D026A18}"/>
              </a:ext>
            </a:extLst>
          </p:cNvPr>
          <p:cNvSpPr txBox="1"/>
          <p:nvPr/>
        </p:nvSpPr>
        <p:spPr>
          <a:xfrm>
            <a:off x="9960674" y="2251270"/>
            <a:ext cx="1319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KNO</a:t>
            </a:r>
            <a:r>
              <a:rPr lang="en-GB" sz="2400" b="1" i="0" u="none" strike="noStrike" cap="none" baseline="-25000" dirty="0">
                <a:solidFill>
                  <a:schemeClr val="accent1"/>
                </a:solidFill>
                <a:latin typeface="Century Gothic"/>
                <a:ea typeface="Century Gothic"/>
                <a:cs typeface="Century Gothic"/>
                <a:sym typeface="Century Gothic"/>
              </a:rPr>
              <a:t>3</a:t>
            </a:r>
            <a:endParaRPr sz="1400" b="1" i="0" u="none" strike="noStrike" cap="none" baseline="-25000" dirty="0">
              <a:solidFill>
                <a:schemeClr val="accent1"/>
              </a:solidFill>
              <a:latin typeface="PT Sans" panose="020B0503020203020204" pitchFamily="34" charset="77"/>
              <a:ea typeface="Arial"/>
              <a:cs typeface="Arial"/>
              <a:sym typeface="Arial"/>
            </a:endParaRPr>
          </a:p>
        </p:txBody>
      </p:sp>
      <p:sp>
        <p:nvSpPr>
          <p:cNvPr id="21" name="Google Shape;103;p1">
            <a:extLst>
              <a:ext uri="{FF2B5EF4-FFF2-40B4-BE49-F238E27FC236}">
                <a16:creationId xmlns:a16="http://schemas.microsoft.com/office/drawing/2014/main" id="{0CB92ED8-C17F-A05D-39BA-B50A9EF0783F}"/>
              </a:ext>
            </a:extLst>
          </p:cNvPr>
          <p:cNvSpPr txBox="1"/>
          <p:nvPr/>
        </p:nvSpPr>
        <p:spPr>
          <a:xfrm>
            <a:off x="9926169" y="2975888"/>
            <a:ext cx="1319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Li</a:t>
            </a:r>
            <a:r>
              <a:rPr lang="en-GB" sz="2400" b="1" baseline="-25000" dirty="0">
                <a:solidFill>
                  <a:schemeClr val="accent1"/>
                </a:solidFill>
                <a:latin typeface="Century Gothic"/>
                <a:ea typeface="Century Gothic"/>
                <a:cs typeface="Century Gothic"/>
                <a:sym typeface="Century Gothic"/>
              </a:rPr>
              <a:t>2</a:t>
            </a:r>
            <a:r>
              <a:rPr lang="en-GB" sz="2400" b="1" dirty="0">
                <a:solidFill>
                  <a:schemeClr val="accent1"/>
                </a:solidFill>
                <a:latin typeface="Century Gothic"/>
                <a:ea typeface="Century Gothic"/>
                <a:cs typeface="Century Gothic"/>
                <a:sym typeface="Century Gothic"/>
              </a:rPr>
              <a:t>SO</a:t>
            </a:r>
            <a:r>
              <a:rPr lang="en-GB" sz="2400" b="1" baseline="-25000" dirty="0">
                <a:solidFill>
                  <a:schemeClr val="accent1"/>
                </a:solidFill>
                <a:latin typeface="Century Gothic"/>
                <a:ea typeface="Century Gothic"/>
                <a:cs typeface="Century Gothic"/>
                <a:sym typeface="Century Gothic"/>
              </a:rPr>
              <a:t>4</a:t>
            </a:r>
            <a:endParaRPr sz="1400" b="1" i="0" u="none" strike="noStrike" cap="none" baseline="-25000" dirty="0">
              <a:solidFill>
                <a:schemeClr val="accent1"/>
              </a:solidFill>
              <a:latin typeface="PT Sans" panose="020B0503020203020204" pitchFamily="34" charset="77"/>
              <a:ea typeface="Arial"/>
              <a:cs typeface="Arial"/>
              <a:sym typeface="Arial"/>
            </a:endParaRPr>
          </a:p>
        </p:txBody>
      </p:sp>
      <p:sp>
        <p:nvSpPr>
          <p:cNvPr id="22" name="Google Shape;103;p1">
            <a:extLst>
              <a:ext uri="{FF2B5EF4-FFF2-40B4-BE49-F238E27FC236}">
                <a16:creationId xmlns:a16="http://schemas.microsoft.com/office/drawing/2014/main" id="{1EF5B674-D801-C572-71EF-F7D530823927}"/>
              </a:ext>
            </a:extLst>
          </p:cNvPr>
          <p:cNvSpPr txBox="1"/>
          <p:nvPr/>
        </p:nvSpPr>
        <p:spPr>
          <a:xfrm>
            <a:off x="9891663" y="3717760"/>
            <a:ext cx="1319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B</a:t>
            </a:r>
            <a:r>
              <a:rPr lang="en-GB" sz="2400" b="1" i="0" u="none" strike="noStrike" cap="none" dirty="0">
                <a:solidFill>
                  <a:schemeClr val="accent1"/>
                </a:solidFill>
                <a:latin typeface="Century Gothic"/>
                <a:ea typeface="Century Gothic"/>
                <a:cs typeface="Century Gothic"/>
                <a:sym typeface="Century Gothic"/>
              </a:rPr>
              <a:t>aC</a:t>
            </a:r>
            <a:r>
              <a:rPr lang="en-GB" sz="2400" b="1" i="0" u="none" strike="noStrike" cap="none" dirty="0">
                <a:solidFill>
                  <a:schemeClr val="accent1"/>
                </a:solidFill>
                <a:latin typeface="PT Sans" panose="020B0503020203020204" pitchFamily="34" charset="77"/>
                <a:ea typeface="Century Gothic"/>
                <a:cs typeface="Century Gothic"/>
                <a:sym typeface="Century Gothic"/>
              </a:rPr>
              <a:t>l</a:t>
            </a:r>
            <a:r>
              <a:rPr lang="en-GB" sz="2400" b="1" i="0" u="none" strike="noStrike" cap="none" baseline="-25000" dirty="0">
                <a:solidFill>
                  <a:schemeClr val="accent1"/>
                </a:solidFill>
                <a:latin typeface="PT Sans" panose="020B0503020203020204" pitchFamily="34" charset="77"/>
                <a:ea typeface="Century Gothic"/>
                <a:cs typeface="Century Gothic"/>
                <a:sym typeface="Century Gothic"/>
              </a:rPr>
              <a:t>2</a:t>
            </a:r>
            <a:endParaRPr sz="1400" b="1" i="0" u="none" strike="noStrike" cap="none" baseline="-25000" dirty="0">
              <a:solidFill>
                <a:schemeClr val="accent1"/>
              </a:solidFill>
              <a:latin typeface="PT Sans" panose="020B0503020203020204" pitchFamily="34" charset="77"/>
              <a:ea typeface="Arial"/>
              <a:cs typeface="Arial"/>
              <a:sym typeface="Arial"/>
            </a:endParaRPr>
          </a:p>
        </p:txBody>
      </p:sp>
      <p:sp>
        <p:nvSpPr>
          <p:cNvPr id="23" name="Google Shape;103;p1">
            <a:extLst>
              <a:ext uri="{FF2B5EF4-FFF2-40B4-BE49-F238E27FC236}">
                <a16:creationId xmlns:a16="http://schemas.microsoft.com/office/drawing/2014/main" id="{A25B554D-5689-04A3-8278-097F9EE9B30A}"/>
              </a:ext>
            </a:extLst>
          </p:cNvPr>
          <p:cNvSpPr txBox="1"/>
          <p:nvPr/>
        </p:nvSpPr>
        <p:spPr>
          <a:xfrm>
            <a:off x="9874411" y="4459631"/>
            <a:ext cx="146069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Na</a:t>
            </a:r>
            <a:r>
              <a:rPr lang="en-GB" sz="2400" b="1" i="0" u="none" strike="noStrike" cap="none" baseline="-25000" dirty="0">
                <a:solidFill>
                  <a:schemeClr val="accent1"/>
                </a:solidFill>
                <a:latin typeface="Century Gothic"/>
                <a:ea typeface="Century Gothic"/>
                <a:cs typeface="Century Gothic"/>
                <a:sym typeface="Century Gothic"/>
              </a:rPr>
              <a:t>2</a:t>
            </a:r>
            <a:r>
              <a:rPr lang="en-GB" sz="2400" b="1" i="0" u="none" strike="noStrike" cap="none" dirty="0">
                <a:solidFill>
                  <a:schemeClr val="accent1"/>
                </a:solidFill>
                <a:latin typeface="Century Gothic"/>
                <a:ea typeface="Century Gothic"/>
                <a:cs typeface="Century Gothic"/>
                <a:sym typeface="Century Gothic"/>
              </a:rPr>
              <a:t>SO</a:t>
            </a:r>
            <a:r>
              <a:rPr lang="en-GB" sz="2400" b="1" i="0" u="none" strike="noStrike" cap="none" baseline="-25000" dirty="0">
                <a:solidFill>
                  <a:schemeClr val="accent1"/>
                </a:solidFill>
                <a:latin typeface="Century Gothic"/>
                <a:ea typeface="Century Gothic"/>
                <a:cs typeface="Century Gothic"/>
                <a:sym typeface="Century Gothic"/>
              </a:rPr>
              <a:t>4</a:t>
            </a:r>
            <a:endParaRPr sz="1400" b="1" i="0" u="none" strike="noStrike" cap="none" baseline="-25000" dirty="0">
              <a:solidFill>
                <a:schemeClr val="accent1"/>
              </a:solidFill>
              <a:latin typeface="PT Sans" panose="020B0503020203020204" pitchFamily="34" charset="77"/>
              <a:ea typeface="Arial"/>
              <a:cs typeface="Arial"/>
              <a:sym typeface="Arial"/>
            </a:endParaRPr>
          </a:p>
        </p:txBody>
      </p:sp>
      <p:sp>
        <p:nvSpPr>
          <p:cNvPr id="25" name="Google Shape;103;p1">
            <a:extLst>
              <a:ext uri="{FF2B5EF4-FFF2-40B4-BE49-F238E27FC236}">
                <a16:creationId xmlns:a16="http://schemas.microsoft.com/office/drawing/2014/main" id="{79D62289-0140-7CDC-D708-CE14F7F8D7D7}"/>
              </a:ext>
            </a:extLst>
          </p:cNvPr>
          <p:cNvSpPr txBox="1"/>
          <p:nvPr/>
        </p:nvSpPr>
        <p:spPr>
          <a:xfrm>
            <a:off x="9940546" y="5215881"/>
            <a:ext cx="1319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Li</a:t>
            </a:r>
            <a:r>
              <a:rPr lang="en-GB" sz="2400" b="1" i="0" u="none" strike="noStrike" cap="none" dirty="0">
                <a:solidFill>
                  <a:schemeClr val="accent1"/>
                </a:solidFill>
                <a:latin typeface="Century Gothic"/>
                <a:ea typeface="Century Gothic"/>
                <a:cs typeface="Century Gothic"/>
                <a:sym typeface="Century Gothic"/>
              </a:rPr>
              <a:t>NO</a:t>
            </a:r>
            <a:r>
              <a:rPr lang="en-GB" sz="2400" b="1" i="0" u="none" strike="noStrike" cap="none" baseline="-25000" dirty="0">
                <a:solidFill>
                  <a:schemeClr val="accent1"/>
                </a:solidFill>
                <a:latin typeface="Century Gothic"/>
                <a:ea typeface="Century Gothic"/>
                <a:cs typeface="Century Gothic"/>
                <a:sym typeface="Century Gothic"/>
              </a:rPr>
              <a:t>3</a:t>
            </a:r>
            <a:endParaRPr sz="1400" b="1" i="0" u="none" strike="noStrike" cap="none" baseline="-25000" dirty="0">
              <a:solidFill>
                <a:schemeClr val="accent1"/>
              </a:solidFill>
              <a:latin typeface="PT Sans" panose="020B0503020203020204" pitchFamily="34" charset="77"/>
              <a:ea typeface="Arial"/>
              <a:cs typeface="Arial"/>
              <a:sym typeface="Arial"/>
            </a:endParaRPr>
          </a:p>
        </p:txBody>
      </p:sp>
      <p:sp>
        <p:nvSpPr>
          <p:cNvPr id="26" name="Google Shape;103;p1">
            <a:extLst>
              <a:ext uri="{FF2B5EF4-FFF2-40B4-BE49-F238E27FC236}">
                <a16:creationId xmlns:a16="http://schemas.microsoft.com/office/drawing/2014/main" id="{EC31C02D-BBF4-6FBA-B949-5064F61230E0}"/>
              </a:ext>
            </a:extLst>
          </p:cNvPr>
          <p:cNvSpPr txBox="1"/>
          <p:nvPr/>
        </p:nvSpPr>
        <p:spPr>
          <a:xfrm>
            <a:off x="9699006" y="6302810"/>
            <a:ext cx="131980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Water</a:t>
            </a:r>
            <a:endParaRPr sz="1400" b="1" i="0" u="none" strike="noStrike" cap="none" baseline="-25000" dirty="0">
              <a:solidFill>
                <a:schemeClr val="accent1"/>
              </a:solidFill>
              <a:latin typeface="PT Sans" panose="020B0503020203020204" pitchFamily="34" charset="77"/>
              <a:ea typeface="Arial"/>
              <a:cs typeface="Arial"/>
              <a:sym typeface="Arial"/>
            </a:endParaRPr>
          </a:p>
        </p:txBody>
      </p:sp>
    </p:spTree>
    <p:extLst>
      <p:ext uri="{BB962C8B-B14F-4D97-AF65-F5344CB8AC3E}">
        <p14:creationId xmlns:p14="http://schemas.microsoft.com/office/powerpoint/2010/main" val="310274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pH of neutral solutions.</a:t>
            </a:r>
          </a:p>
          <a:p>
            <a:pPr marL="457200" indent="-457200">
              <a:buAutoNum type="arabicPeriod"/>
            </a:pPr>
            <a:r>
              <a:rPr lang="en-GB" sz="2400" dirty="0">
                <a:latin typeface="Century Gothic" panose="020B0502020202020204" pitchFamily="34" charset="0"/>
              </a:rPr>
              <a:t>State the pH of acidic solutions.</a:t>
            </a:r>
          </a:p>
          <a:p>
            <a:pPr marL="457200" indent="-457200">
              <a:buAutoNum type="arabicPeriod"/>
            </a:pPr>
            <a:r>
              <a:rPr lang="en-GB" sz="2400" dirty="0">
                <a:latin typeface="Century Gothic" panose="020B0502020202020204" pitchFamily="34" charset="0"/>
              </a:rPr>
              <a:t>State the pH of alkaline solutions.</a:t>
            </a:r>
          </a:p>
          <a:p>
            <a:pPr marL="457200" indent="-457200">
              <a:buFontTx/>
              <a:buAutoNum type="arabicPeriod"/>
            </a:pPr>
            <a:r>
              <a:rPr lang="en-GB" sz="2400" dirty="0">
                <a:latin typeface="Century Gothic" panose="020B0502020202020204" pitchFamily="34" charset="0"/>
              </a:rPr>
              <a:t>Describe two ways of measuring </a:t>
            </a:r>
            <a:r>
              <a:rPr lang="en-GB" sz="2400" dirty="0" err="1">
                <a:latin typeface="Century Gothic" panose="020B0502020202020204" pitchFamily="34" charset="0"/>
              </a:rPr>
              <a:t>pH.</a:t>
            </a:r>
            <a:endParaRPr lang="en-GB" sz="2400" dirty="0">
              <a:latin typeface="Century Gothic" panose="020B0502020202020204" pitchFamily="34" charset="0"/>
            </a:endParaRPr>
          </a:p>
          <a:p>
            <a:pPr marL="457200" indent="-457200">
              <a:buFontTx/>
              <a:buAutoNum type="arabicPeriod"/>
            </a:pPr>
            <a:r>
              <a:rPr lang="en-GB" sz="2400" dirty="0">
                <a:latin typeface="Century Gothic" panose="020B0502020202020204" pitchFamily="34" charset="0"/>
              </a:rPr>
              <a:t>Name the ion that acids produce in aqueous solutions.</a:t>
            </a:r>
          </a:p>
          <a:p>
            <a:pPr marL="457200" indent="-457200">
              <a:buFontTx/>
              <a:buAutoNum type="arabicPeriod"/>
            </a:pPr>
            <a:r>
              <a:rPr lang="en-GB" sz="2400" dirty="0">
                <a:latin typeface="Century Gothic" panose="020B0502020202020204" pitchFamily="34" charset="0"/>
              </a:rPr>
              <a:t>Name the ion that alkalis produce in aqueous solutions.</a:t>
            </a:r>
          </a:p>
          <a:p>
            <a:pPr marL="457200" indent="-457200">
              <a:buAutoNum type="arabicPeriod"/>
            </a:pPr>
            <a:r>
              <a:rPr lang="en-GB" sz="2400" dirty="0">
                <a:latin typeface="Century Gothic" panose="020B0502020202020204" pitchFamily="34" charset="0"/>
              </a:rPr>
              <a:t>State the general equation for the reaction between an acid and an alkali.</a:t>
            </a:r>
          </a:p>
          <a:p>
            <a:pPr marL="457200" indent="-457200">
              <a:buAutoNum type="arabicPeriod"/>
            </a:pPr>
            <a:r>
              <a:rPr lang="en-GB" sz="2400" dirty="0">
                <a:latin typeface="Century Gothic" panose="020B0502020202020204" pitchFamily="34" charset="0"/>
              </a:rPr>
              <a:t>Name the type of salts formed from hydrochloric acid.</a:t>
            </a:r>
          </a:p>
          <a:p>
            <a:pPr marL="457200" indent="-457200">
              <a:buFontTx/>
              <a:buAutoNum type="arabicPeriod"/>
            </a:pPr>
            <a:r>
              <a:rPr lang="en-GB" sz="2400" dirty="0">
                <a:latin typeface="Century Gothic" panose="020B0502020202020204" pitchFamily="34" charset="0"/>
              </a:rPr>
              <a:t>Name the type of salts formed from sulfuric acid.</a:t>
            </a:r>
          </a:p>
          <a:p>
            <a:pPr marL="457200" indent="-457200">
              <a:buFontTx/>
              <a:buAutoNum type="arabicPeriod"/>
            </a:pPr>
            <a:r>
              <a:rPr lang="en-GB" sz="2400" dirty="0">
                <a:latin typeface="Century Gothic" panose="020B0502020202020204" pitchFamily="34" charset="0"/>
              </a:rPr>
              <a:t>Name the type of salts formed from nitric acid.</a:t>
            </a:r>
          </a:p>
        </p:txBody>
      </p:sp>
    </p:spTree>
    <p:extLst>
      <p:ext uri="{BB962C8B-B14F-4D97-AF65-F5344CB8AC3E}">
        <p14:creationId xmlns:p14="http://schemas.microsoft.com/office/powerpoint/2010/main" val="35338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785652"/>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7</a:t>
            </a:r>
            <a:endParaRPr lang="en-GB" sz="2400" b="1" dirty="0">
              <a:solidFill>
                <a:schemeClr val="accent2">
                  <a:lumMod val="60000"/>
                  <a:lumOff val="40000"/>
                </a:schemeClr>
              </a:solidFill>
              <a:latin typeface="Century Gothic" panose="020B0502020202020204" pitchFamily="34" charset="0"/>
              <a:sym typeface="Wingdings" pitchFamily="2" charset="2"/>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Less than 7 (0-6)</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Greater than 7 (8-14)</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Universal Indicator or a pH probe</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H</a:t>
            </a:r>
            <a:r>
              <a:rPr lang="en-GB" sz="2400" b="1" baseline="30000" dirty="0">
                <a:solidFill>
                  <a:schemeClr val="accent2">
                    <a:lumMod val="60000"/>
                    <a:lumOff val="40000"/>
                  </a:schemeClr>
                </a:solidFill>
                <a:latin typeface="Century Gothic" panose="020B0502020202020204" pitchFamily="34" charset="0"/>
                <a:sym typeface="Wingdings" pitchFamily="2" charset="2"/>
              </a:rPr>
              <a:t>+</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OH</a:t>
            </a:r>
            <a:r>
              <a:rPr lang="en-GB" sz="2400" b="1" baseline="30000" dirty="0">
                <a:solidFill>
                  <a:schemeClr val="accent2">
                    <a:lumMod val="60000"/>
                    <a:lumOff val="40000"/>
                  </a:schemeClr>
                </a:solidFill>
                <a:latin typeface="Century Gothic" panose="020B0502020202020204" pitchFamily="34" charset="0"/>
                <a:sym typeface="Wingdings" pitchFamily="2" charset="2"/>
              </a:rPr>
              <a:t>-</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Acid + alkali  salt + water</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Chlorides</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Sulfates</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Nitrates</a:t>
            </a:r>
            <a:endParaRPr lang="en-GB" sz="2400" b="1" dirty="0">
              <a:solidFill>
                <a:schemeClr val="accent2">
                  <a:lumMod val="60000"/>
                  <a:lumOff val="40000"/>
                </a:schemeClr>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207034" y="122447"/>
            <a:ext cx="10620375" cy="720725"/>
          </a:xfrm>
        </p:spPr>
        <p:txBody>
          <a:bodyPr>
            <a:normAutofit/>
          </a:bodyPr>
          <a:lstStyle/>
          <a:p>
            <a:r>
              <a:rPr lang="en-US" sz="2600" b="1" dirty="0">
                <a:latin typeface="Century Gothic" panose="020B0502020202020204" pitchFamily="34" charset="0"/>
              </a:rPr>
              <a:t>I: determining chemical formula</a:t>
            </a:r>
          </a:p>
        </p:txBody>
      </p:sp>
      <p:sp>
        <p:nvSpPr>
          <p:cNvPr id="8" name="TextBox 7">
            <a:extLst>
              <a:ext uri="{FF2B5EF4-FFF2-40B4-BE49-F238E27FC236}">
                <a16:creationId xmlns:a16="http://schemas.microsoft.com/office/drawing/2014/main" id="{1F764C78-3DE1-44A0-B656-FB67A825BB1A}"/>
              </a:ext>
            </a:extLst>
          </p:cNvPr>
          <p:cNvSpPr txBox="1"/>
          <p:nvPr/>
        </p:nvSpPr>
        <p:spPr>
          <a:xfrm>
            <a:off x="184504" y="773434"/>
            <a:ext cx="10737496" cy="461665"/>
          </a:xfrm>
          <a:prstGeom prst="rect">
            <a:avLst/>
          </a:prstGeom>
          <a:noFill/>
        </p:spPr>
        <p:txBody>
          <a:bodyPr wrap="square">
            <a:spAutoFit/>
          </a:bodyPr>
          <a:lstStyle/>
          <a:p>
            <a:r>
              <a:rPr lang="en-US" sz="2400" dirty="0">
                <a:latin typeface="Century Gothic" panose="020B0502020202020204" pitchFamily="34" charset="0"/>
              </a:rPr>
              <a:t>A student reacts hydrochloric acid with lithium hydroxide.</a:t>
            </a:r>
          </a:p>
        </p:txBody>
      </p:sp>
      <p:sp>
        <p:nvSpPr>
          <p:cNvPr id="9" name="TextBox 8">
            <a:extLst>
              <a:ext uri="{FF2B5EF4-FFF2-40B4-BE49-F238E27FC236}">
                <a16:creationId xmlns:a16="http://schemas.microsoft.com/office/drawing/2014/main" id="{D4DF70A9-B6A1-F3F6-A62B-A9B781084E55}"/>
              </a:ext>
            </a:extLst>
          </p:cNvPr>
          <p:cNvSpPr txBox="1"/>
          <p:nvPr/>
        </p:nvSpPr>
        <p:spPr>
          <a:xfrm>
            <a:off x="219257" y="1245617"/>
            <a:ext cx="10160876" cy="461665"/>
          </a:xfrm>
          <a:prstGeom prst="rect">
            <a:avLst/>
          </a:prstGeom>
          <a:noFill/>
        </p:spPr>
        <p:txBody>
          <a:bodyPr wrap="square">
            <a:spAutoFit/>
          </a:bodyPr>
          <a:lstStyle/>
          <a:p>
            <a:r>
              <a:rPr lang="en-US" sz="2400" i="1" dirty="0">
                <a:latin typeface="Century Gothic" panose="020B0502020202020204" pitchFamily="34" charset="0"/>
              </a:rPr>
              <a:t>What salt would be produced in this reaction?</a:t>
            </a:r>
          </a:p>
        </p:txBody>
      </p:sp>
      <p:sp>
        <p:nvSpPr>
          <p:cNvPr id="10" name="TextBox 9">
            <a:extLst>
              <a:ext uri="{FF2B5EF4-FFF2-40B4-BE49-F238E27FC236}">
                <a16:creationId xmlns:a16="http://schemas.microsoft.com/office/drawing/2014/main" id="{BE256396-C6D6-A7DA-2771-3E146ACB1A1E}"/>
              </a:ext>
            </a:extLst>
          </p:cNvPr>
          <p:cNvSpPr txBox="1"/>
          <p:nvPr/>
        </p:nvSpPr>
        <p:spPr>
          <a:xfrm>
            <a:off x="254001" y="1647931"/>
            <a:ext cx="355600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Lithium chloride</a:t>
            </a:r>
            <a:endParaRPr lang="en-US" sz="2400" b="1"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E0BB1233-0008-EE26-0693-6034B08CAD48}"/>
              </a:ext>
            </a:extLst>
          </p:cNvPr>
          <p:cNvSpPr txBox="1"/>
          <p:nvPr/>
        </p:nvSpPr>
        <p:spPr>
          <a:xfrm>
            <a:off x="269823" y="3414827"/>
            <a:ext cx="993847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Hydrochloric acid + lithium hydroxide </a:t>
            </a:r>
            <a:r>
              <a:rPr lang="en-US" sz="2400" b="1" dirty="0">
                <a:solidFill>
                  <a:schemeClr val="accent1"/>
                </a:solidFill>
                <a:latin typeface="Century Gothic" panose="020B0502020202020204" pitchFamily="34" charset="0"/>
                <a:sym typeface="Wingdings" pitchFamily="2" charset="2"/>
              </a:rPr>
              <a:t> lithium chloride + water</a:t>
            </a:r>
            <a:endParaRPr lang="en-US" sz="2400" b="1"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737EC228-DDDC-4F31-3854-D3171FCD08F6}"/>
              </a:ext>
            </a:extLst>
          </p:cNvPr>
          <p:cNvSpPr txBox="1"/>
          <p:nvPr/>
        </p:nvSpPr>
        <p:spPr>
          <a:xfrm>
            <a:off x="253124" y="2109217"/>
            <a:ext cx="10160876" cy="461665"/>
          </a:xfrm>
          <a:prstGeom prst="rect">
            <a:avLst/>
          </a:prstGeom>
          <a:noFill/>
        </p:spPr>
        <p:txBody>
          <a:bodyPr wrap="square">
            <a:spAutoFit/>
          </a:bodyPr>
          <a:lstStyle/>
          <a:p>
            <a:r>
              <a:rPr lang="en-US" sz="2400" i="1" dirty="0">
                <a:latin typeface="Century Gothic" panose="020B0502020202020204" pitchFamily="34" charset="0"/>
              </a:rPr>
              <a:t>What would the other product(s) of this reaction be?</a:t>
            </a:r>
          </a:p>
        </p:txBody>
      </p:sp>
      <p:sp>
        <p:nvSpPr>
          <p:cNvPr id="18" name="TextBox 17">
            <a:extLst>
              <a:ext uri="{FF2B5EF4-FFF2-40B4-BE49-F238E27FC236}">
                <a16:creationId xmlns:a16="http://schemas.microsoft.com/office/drawing/2014/main" id="{7A8F8323-C040-61F1-ADDA-E7C6A7D9362E}"/>
              </a:ext>
            </a:extLst>
          </p:cNvPr>
          <p:cNvSpPr txBox="1"/>
          <p:nvPr/>
        </p:nvSpPr>
        <p:spPr>
          <a:xfrm>
            <a:off x="304801" y="2528464"/>
            <a:ext cx="74845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Water</a:t>
            </a:r>
            <a:endParaRPr lang="en-US" sz="2400" b="1" dirty="0">
              <a:solidFill>
                <a:schemeClr val="accent1"/>
              </a:solidFill>
              <a:latin typeface="Century Gothic" panose="020B0502020202020204" pitchFamily="34" charset="0"/>
            </a:endParaRPr>
          </a:p>
        </p:txBody>
      </p:sp>
      <p:sp>
        <p:nvSpPr>
          <p:cNvPr id="19" name="TextBox 18">
            <a:extLst>
              <a:ext uri="{FF2B5EF4-FFF2-40B4-BE49-F238E27FC236}">
                <a16:creationId xmlns:a16="http://schemas.microsoft.com/office/drawing/2014/main" id="{84811392-7C2F-BC24-4588-9507C3109EA1}"/>
              </a:ext>
            </a:extLst>
          </p:cNvPr>
          <p:cNvSpPr txBox="1"/>
          <p:nvPr/>
        </p:nvSpPr>
        <p:spPr>
          <a:xfrm>
            <a:off x="303924" y="2989750"/>
            <a:ext cx="10160876" cy="461665"/>
          </a:xfrm>
          <a:prstGeom prst="rect">
            <a:avLst/>
          </a:prstGeom>
          <a:noFill/>
        </p:spPr>
        <p:txBody>
          <a:bodyPr wrap="square">
            <a:spAutoFit/>
          </a:bodyPr>
          <a:lstStyle/>
          <a:p>
            <a:r>
              <a:rPr lang="en-US" sz="2400" i="1" dirty="0">
                <a:latin typeface="Century Gothic" panose="020B0502020202020204" pitchFamily="34" charset="0"/>
              </a:rPr>
              <a:t>Write this as a word equation.</a:t>
            </a:r>
          </a:p>
        </p:txBody>
      </p:sp>
      <p:sp>
        <p:nvSpPr>
          <p:cNvPr id="20" name="TextBox 19">
            <a:extLst>
              <a:ext uri="{FF2B5EF4-FFF2-40B4-BE49-F238E27FC236}">
                <a16:creationId xmlns:a16="http://schemas.microsoft.com/office/drawing/2014/main" id="{E118C524-E777-013E-06E4-22C77C3CC89F}"/>
              </a:ext>
            </a:extLst>
          </p:cNvPr>
          <p:cNvSpPr txBox="1"/>
          <p:nvPr/>
        </p:nvSpPr>
        <p:spPr>
          <a:xfrm>
            <a:off x="320857" y="3887217"/>
            <a:ext cx="10160876" cy="461665"/>
          </a:xfrm>
          <a:prstGeom prst="rect">
            <a:avLst/>
          </a:prstGeom>
          <a:noFill/>
        </p:spPr>
        <p:txBody>
          <a:bodyPr wrap="square">
            <a:spAutoFit/>
          </a:bodyPr>
          <a:lstStyle/>
          <a:p>
            <a:r>
              <a:rPr lang="en-US" sz="2400" i="1" dirty="0">
                <a:latin typeface="Century Gothic" panose="020B0502020202020204" pitchFamily="34" charset="0"/>
              </a:rPr>
              <a:t>Use the data sheet to determine the chemical formula of the salt.</a:t>
            </a:r>
          </a:p>
        </p:txBody>
      </p:sp>
      <p:sp>
        <p:nvSpPr>
          <p:cNvPr id="22" name="TextBox 21">
            <a:extLst>
              <a:ext uri="{FF2B5EF4-FFF2-40B4-BE49-F238E27FC236}">
                <a16:creationId xmlns:a16="http://schemas.microsoft.com/office/drawing/2014/main" id="{AC2D2C66-9A56-46AE-C2DB-DDC40171E1DB}"/>
              </a:ext>
            </a:extLst>
          </p:cNvPr>
          <p:cNvSpPr txBox="1"/>
          <p:nvPr/>
        </p:nvSpPr>
        <p:spPr>
          <a:xfrm>
            <a:off x="321735" y="4272597"/>
            <a:ext cx="11040532"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Li</a:t>
            </a:r>
            <a:r>
              <a:rPr lang="en-US" sz="2400" b="1" baseline="30000" dirty="0">
                <a:solidFill>
                  <a:schemeClr val="accent1"/>
                </a:solidFill>
                <a:latin typeface="Century Gothic" panose="020B0502020202020204" pitchFamily="34" charset="0"/>
                <a:sym typeface="Wingdings" pitchFamily="2" charset="2"/>
              </a:rPr>
              <a:t>+</a:t>
            </a:r>
            <a:r>
              <a:rPr lang="en-US" sz="2400" b="1" dirty="0">
                <a:solidFill>
                  <a:schemeClr val="accent1"/>
                </a:solidFill>
                <a:latin typeface="Century Gothic" panose="020B0502020202020204" pitchFamily="34" charset="0"/>
                <a:sym typeface="Wingdings" pitchFamily="2" charset="2"/>
              </a:rPr>
              <a:t> C</a:t>
            </a:r>
            <a:r>
              <a:rPr lang="en-US" sz="2400" b="1" dirty="0">
                <a:solidFill>
                  <a:schemeClr val="accent1"/>
                </a:solidFill>
                <a:latin typeface="PT Sans" panose="020B0503020203020204" pitchFamily="34" charset="77"/>
                <a:sym typeface="Wingdings" pitchFamily="2" charset="2"/>
              </a:rPr>
              <a:t>l</a:t>
            </a:r>
            <a:r>
              <a:rPr lang="en-US" sz="2400" b="1" baseline="30000" dirty="0">
                <a:solidFill>
                  <a:schemeClr val="accent1"/>
                </a:solidFill>
                <a:latin typeface="Century Gothic" panose="020B0502020202020204" pitchFamily="34" charset="0"/>
                <a:sym typeface="Wingdings" pitchFamily="2" charset="2"/>
              </a:rPr>
              <a:t>-</a:t>
            </a:r>
          </a:p>
          <a:p>
            <a:r>
              <a:rPr lang="en-US" sz="2400" b="1" dirty="0">
                <a:solidFill>
                  <a:schemeClr val="accent1"/>
                </a:solidFill>
                <a:latin typeface="Century Gothic" panose="020B0502020202020204" pitchFamily="34" charset="0"/>
                <a:sym typeface="Wingdings" pitchFamily="2" charset="2"/>
              </a:rPr>
              <a:t>LiC</a:t>
            </a:r>
            <a:r>
              <a:rPr lang="en-US" sz="2400" b="1" dirty="0">
                <a:solidFill>
                  <a:schemeClr val="accent1"/>
                </a:solidFill>
                <a:latin typeface="PT Sans" panose="020B0503020203020204" pitchFamily="34" charset="77"/>
                <a:sym typeface="Wingdings" pitchFamily="2" charset="2"/>
              </a:rPr>
              <a:t>l</a:t>
            </a:r>
            <a:endParaRPr lang="en-US" sz="2400" b="1" dirty="0">
              <a:solidFill>
                <a:schemeClr val="accent1"/>
              </a:solidFill>
              <a:latin typeface="PT Sans" panose="020B0503020203020204" pitchFamily="34" charset="77"/>
            </a:endParaRPr>
          </a:p>
        </p:txBody>
      </p:sp>
      <p:sp>
        <p:nvSpPr>
          <p:cNvPr id="23" name="TextBox 22">
            <a:extLst>
              <a:ext uri="{FF2B5EF4-FFF2-40B4-BE49-F238E27FC236}">
                <a16:creationId xmlns:a16="http://schemas.microsoft.com/office/drawing/2014/main" id="{BF0EDAF9-C153-2A69-8E55-D4989C686300}"/>
              </a:ext>
            </a:extLst>
          </p:cNvPr>
          <p:cNvSpPr txBox="1"/>
          <p:nvPr/>
        </p:nvSpPr>
        <p:spPr>
          <a:xfrm>
            <a:off x="371657" y="5038684"/>
            <a:ext cx="10160876" cy="461665"/>
          </a:xfrm>
          <a:prstGeom prst="rect">
            <a:avLst/>
          </a:prstGeom>
          <a:noFill/>
        </p:spPr>
        <p:txBody>
          <a:bodyPr wrap="square">
            <a:spAutoFit/>
          </a:bodyPr>
          <a:lstStyle/>
          <a:p>
            <a:r>
              <a:rPr lang="en-US" sz="2400" i="1" dirty="0">
                <a:latin typeface="Century Gothic" panose="020B0502020202020204" pitchFamily="34" charset="0"/>
              </a:rPr>
              <a:t>How is the water formed?</a:t>
            </a:r>
          </a:p>
        </p:txBody>
      </p:sp>
      <p:sp>
        <p:nvSpPr>
          <p:cNvPr id="24" name="TextBox 23">
            <a:extLst>
              <a:ext uri="{FF2B5EF4-FFF2-40B4-BE49-F238E27FC236}">
                <a16:creationId xmlns:a16="http://schemas.microsoft.com/office/drawing/2014/main" id="{7F27BC33-C8F8-07EE-A5EC-3BF1D17A20A0}"/>
              </a:ext>
            </a:extLst>
          </p:cNvPr>
          <p:cNvSpPr txBox="1"/>
          <p:nvPr/>
        </p:nvSpPr>
        <p:spPr>
          <a:xfrm>
            <a:off x="389467" y="5457931"/>
            <a:ext cx="10643293"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The hydrogen ion(s) from the acid react with the hydroxide ion(s) from the alkali to produce water molecules. </a:t>
            </a:r>
            <a:endParaRPr lang="en-US" sz="24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p:bldP spid="5" grpId="0"/>
      <p:bldP spid="18" grpId="0"/>
      <p:bldP spid="19" grpId="0"/>
      <p:bldP spid="20" grpId="0"/>
      <p:bldP spid="22" grpId="0"/>
      <p:bldP spid="23"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0513683" cy="62170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Acids, Alkalis and Neutralisation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for hydrochloric acid.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equation for the reaction between an acid and an alkali.</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Name the salt that would be produced from a reaction between calcium hydroxide and sulfuric acid.</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a:t>
            </a:r>
            <a:r>
              <a:rPr lang="en-GB" sz="2400" baseline="-25000" dirty="0">
                <a:solidFill>
                  <a:schemeClr val="dk1"/>
                </a:solidFill>
                <a:latin typeface="Century Gothic"/>
                <a:ea typeface="Century Gothic"/>
                <a:cs typeface="Century Gothic"/>
                <a:sym typeface="Century Gothic"/>
              </a:rPr>
              <a:t>r</a:t>
            </a:r>
            <a:r>
              <a:rPr lang="en-GB" sz="2400" dirty="0">
                <a:solidFill>
                  <a:schemeClr val="dk1"/>
                </a:solidFill>
                <a:latin typeface="Century Gothic"/>
                <a:ea typeface="Century Gothic"/>
                <a:cs typeface="Century Gothic"/>
                <a:sym typeface="Century Gothic"/>
              </a:rPr>
              <a:t> of sodium hydroxide (NaOH). Na=23, O=16, H=1</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Sodium hydroxide is an alkali. What colour would Universal Indicator turn when added to sodium hydroxide solution?</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3" y="1978655"/>
            <a:ext cx="97483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HC</a:t>
            </a:r>
            <a:r>
              <a:rPr lang="en-GB" sz="2400" b="1" dirty="0">
                <a:solidFill>
                  <a:schemeClr val="accent1"/>
                </a:solidFill>
                <a:latin typeface="PT Sans" panose="020B0503020203020204" pitchFamily="34" charset="77"/>
                <a:ea typeface="Arial"/>
                <a:cs typeface="Arial"/>
                <a:sym typeface="Century Gothic"/>
              </a:rPr>
              <a:t>l</a:t>
            </a:r>
            <a:endParaRPr sz="1400" b="1" i="0" u="none" strike="noStrike" cap="none" dirty="0">
              <a:solidFill>
                <a:schemeClr val="accent1"/>
              </a:solidFill>
              <a:latin typeface="PT Sans" panose="020B0503020203020204" pitchFamily="34" charset="77"/>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04854" y="3118783"/>
            <a:ext cx="4836822"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Acid + alkali </a:t>
            </a:r>
            <a:r>
              <a:rPr lang="en-GB" sz="2400" b="1" dirty="0">
                <a:solidFill>
                  <a:schemeClr val="accent1"/>
                </a:solidFill>
                <a:latin typeface="Century Gothic" panose="020B0502020202020204" pitchFamily="34" charset="0"/>
                <a:ea typeface="Arial"/>
                <a:cs typeface="Arial"/>
                <a:sym typeface="Wingdings" pitchFamily="2" charset="2"/>
              </a:rPr>
              <a:t> salt + water</a:t>
            </a:r>
            <a:endParaRPr lang="ar-AE" sz="2400" b="1" dirty="0">
              <a:solidFill>
                <a:schemeClr val="accent1"/>
              </a:solidFill>
              <a:latin typeface="Century Gothic" panose="020B0502020202020204" pitchFamily="34" charset="0"/>
              <a:ea typeface="Arial"/>
              <a:cs typeface="Arial"/>
              <a:sym typeface="Arial"/>
            </a:endParaRPr>
          </a:p>
        </p:txBody>
      </p:sp>
      <p:sp>
        <p:nvSpPr>
          <p:cNvPr id="7" name="Google Shape;103;p1">
            <a:extLst>
              <a:ext uri="{FF2B5EF4-FFF2-40B4-BE49-F238E27FC236}">
                <a16:creationId xmlns:a16="http://schemas.microsoft.com/office/drawing/2014/main" id="{528D9684-EB4B-3A9C-E649-6CD4BE66C52F}"/>
              </a:ext>
            </a:extLst>
          </p:cNvPr>
          <p:cNvSpPr txBox="1"/>
          <p:nvPr/>
        </p:nvSpPr>
        <p:spPr>
          <a:xfrm>
            <a:off x="805173" y="4172084"/>
            <a:ext cx="312847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Calcium sulfate</a:t>
            </a:r>
            <a:endParaRPr sz="1400" b="1" i="0" u="none" strike="noStrike" cap="none" dirty="0">
              <a:solidFill>
                <a:schemeClr val="accent1"/>
              </a:solidFill>
              <a:latin typeface="Arial"/>
              <a:ea typeface="Arial"/>
              <a:cs typeface="Arial"/>
              <a:sym typeface="Arial"/>
            </a:endParaRPr>
          </a:p>
        </p:txBody>
      </p:sp>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3"/>
          <a:stretch>
            <a:fillRect/>
          </a:stretch>
        </p:blipFill>
        <p:spPr>
          <a:xfrm>
            <a:off x="10420881" y="5740340"/>
            <a:ext cx="1145669" cy="547730"/>
          </a:xfrm>
          <a:prstGeom prst="rect">
            <a:avLst/>
          </a:prstGeom>
        </p:spPr>
      </p:pic>
      <p:sp>
        <p:nvSpPr>
          <p:cNvPr id="8" name="Google Shape;103;p1">
            <a:extLst>
              <a:ext uri="{FF2B5EF4-FFF2-40B4-BE49-F238E27FC236}">
                <a16:creationId xmlns:a16="http://schemas.microsoft.com/office/drawing/2014/main" id="{65A63618-60D2-90D5-FA86-A34F0260D477}"/>
              </a:ext>
            </a:extLst>
          </p:cNvPr>
          <p:cNvSpPr txBox="1"/>
          <p:nvPr/>
        </p:nvSpPr>
        <p:spPr>
          <a:xfrm>
            <a:off x="839358" y="4882965"/>
            <a:ext cx="376682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23+16+1=40</a:t>
            </a:r>
            <a:endParaRPr sz="1400" b="1" i="0" u="none" strike="noStrike" cap="none" dirty="0">
              <a:solidFill>
                <a:schemeClr val="accent1"/>
              </a:solidFill>
              <a:latin typeface="Arial"/>
              <a:ea typeface="Arial"/>
              <a:cs typeface="Arial"/>
              <a:sym typeface="Arial"/>
            </a:endParaRPr>
          </a:p>
        </p:txBody>
      </p:sp>
      <p:sp>
        <p:nvSpPr>
          <p:cNvPr id="9" name="Google Shape;103;p1">
            <a:extLst>
              <a:ext uri="{FF2B5EF4-FFF2-40B4-BE49-F238E27FC236}">
                <a16:creationId xmlns:a16="http://schemas.microsoft.com/office/drawing/2014/main" id="{FA54DB7A-0404-5115-BAEA-8D3D1BB2910D}"/>
              </a:ext>
            </a:extLst>
          </p:cNvPr>
          <p:cNvSpPr txBox="1"/>
          <p:nvPr/>
        </p:nvSpPr>
        <p:spPr>
          <a:xfrm>
            <a:off x="804852" y="5982948"/>
            <a:ext cx="376682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Purple/blue</a:t>
            </a:r>
            <a:endParaRPr sz="14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207034" y="122447"/>
            <a:ext cx="10620375" cy="720725"/>
          </a:xfrm>
        </p:spPr>
        <p:txBody>
          <a:bodyPr>
            <a:normAutofit/>
          </a:bodyPr>
          <a:lstStyle/>
          <a:p>
            <a:r>
              <a:rPr lang="en-US" sz="2600" b="1" dirty="0">
                <a:latin typeface="Century Gothic" panose="020B0502020202020204" pitchFamily="34" charset="0"/>
              </a:rPr>
              <a:t>We: determining chemical formula</a:t>
            </a:r>
          </a:p>
        </p:txBody>
      </p:sp>
      <p:sp>
        <p:nvSpPr>
          <p:cNvPr id="8" name="TextBox 7">
            <a:extLst>
              <a:ext uri="{FF2B5EF4-FFF2-40B4-BE49-F238E27FC236}">
                <a16:creationId xmlns:a16="http://schemas.microsoft.com/office/drawing/2014/main" id="{1F764C78-3DE1-44A0-B656-FB67A825BB1A}"/>
              </a:ext>
            </a:extLst>
          </p:cNvPr>
          <p:cNvSpPr txBox="1"/>
          <p:nvPr/>
        </p:nvSpPr>
        <p:spPr>
          <a:xfrm>
            <a:off x="184504" y="773434"/>
            <a:ext cx="10737496" cy="461665"/>
          </a:xfrm>
          <a:prstGeom prst="rect">
            <a:avLst/>
          </a:prstGeom>
          <a:noFill/>
        </p:spPr>
        <p:txBody>
          <a:bodyPr wrap="square">
            <a:spAutoFit/>
          </a:bodyPr>
          <a:lstStyle/>
          <a:p>
            <a:r>
              <a:rPr lang="en-US" sz="2400" dirty="0">
                <a:latin typeface="Century Gothic" panose="020B0502020202020204" pitchFamily="34" charset="0"/>
              </a:rPr>
              <a:t>A student reacts potassium hydroxide with sulfuric acid.</a:t>
            </a:r>
          </a:p>
        </p:txBody>
      </p:sp>
      <p:sp>
        <p:nvSpPr>
          <p:cNvPr id="9" name="TextBox 8">
            <a:extLst>
              <a:ext uri="{FF2B5EF4-FFF2-40B4-BE49-F238E27FC236}">
                <a16:creationId xmlns:a16="http://schemas.microsoft.com/office/drawing/2014/main" id="{D4DF70A9-B6A1-F3F6-A62B-A9B781084E55}"/>
              </a:ext>
            </a:extLst>
          </p:cNvPr>
          <p:cNvSpPr txBox="1"/>
          <p:nvPr/>
        </p:nvSpPr>
        <p:spPr>
          <a:xfrm>
            <a:off x="219257" y="1245617"/>
            <a:ext cx="10160876" cy="461665"/>
          </a:xfrm>
          <a:prstGeom prst="rect">
            <a:avLst/>
          </a:prstGeom>
          <a:noFill/>
        </p:spPr>
        <p:txBody>
          <a:bodyPr wrap="square">
            <a:spAutoFit/>
          </a:bodyPr>
          <a:lstStyle/>
          <a:p>
            <a:r>
              <a:rPr lang="en-US" sz="2400" i="1" dirty="0">
                <a:latin typeface="Century Gothic" panose="020B0502020202020204" pitchFamily="34" charset="0"/>
              </a:rPr>
              <a:t>What salt would be produced in this reaction?</a:t>
            </a:r>
          </a:p>
        </p:txBody>
      </p:sp>
      <p:sp>
        <p:nvSpPr>
          <p:cNvPr id="10" name="TextBox 9">
            <a:extLst>
              <a:ext uri="{FF2B5EF4-FFF2-40B4-BE49-F238E27FC236}">
                <a16:creationId xmlns:a16="http://schemas.microsoft.com/office/drawing/2014/main" id="{BE256396-C6D6-A7DA-2771-3E146ACB1A1E}"/>
              </a:ext>
            </a:extLst>
          </p:cNvPr>
          <p:cNvSpPr txBox="1"/>
          <p:nvPr/>
        </p:nvSpPr>
        <p:spPr>
          <a:xfrm>
            <a:off x="254001" y="1647931"/>
            <a:ext cx="355600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potassium sulfate</a:t>
            </a:r>
            <a:endParaRPr lang="en-US" sz="2400" b="1"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E0BB1233-0008-EE26-0693-6034B08CAD48}"/>
              </a:ext>
            </a:extLst>
          </p:cNvPr>
          <p:cNvSpPr txBox="1"/>
          <p:nvPr/>
        </p:nvSpPr>
        <p:spPr>
          <a:xfrm>
            <a:off x="269823" y="3414827"/>
            <a:ext cx="993847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Sulfuric acid + potassium hydroxide </a:t>
            </a:r>
            <a:r>
              <a:rPr lang="en-US" sz="2400" b="1" dirty="0">
                <a:solidFill>
                  <a:schemeClr val="accent1"/>
                </a:solidFill>
                <a:latin typeface="Century Gothic" panose="020B0502020202020204" pitchFamily="34" charset="0"/>
                <a:sym typeface="Wingdings" pitchFamily="2" charset="2"/>
              </a:rPr>
              <a:t> potassium sulfate + water</a:t>
            </a:r>
            <a:endParaRPr lang="en-US" sz="2400" b="1"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737EC228-DDDC-4F31-3854-D3171FCD08F6}"/>
              </a:ext>
            </a:extLst>
          </p:cNvPr>
          <p:cNvSpPr txBox="1"/>
          <p:nvPr/>
        </p:nvSpPr>
        <p:spPr>
          <a:xfrm>
            <a:off x="253124" y="2109217"/>
            <a:ext cx="10160876" cy="461665"/>
          </a:xfrm>
          <a:prstGeom prst="rect">
            <a:avLst/>
          </a:prstGeom>
          <a:noFill/>
        </p:spPr>
        <p:txBody>
          <a:bodyPr wrap="square">
            <a:spAutoFit/>
          </a:bodyPr>
          <a:lstStyle/>
          <a:p>
            <a:r>
              <a:rPr lang="en-US" sz="2400" i="1" dirty="0">
                <a:latin typeface="Century Gothic" panose="020B0502020202020204" pitchFamily="34" charset="0"/>
              </a:rPr>
              <a:t>What would the other product(s) of this reaction be?</a:t>
            </a:r>
          </a:p>
        </p:txBody>
      </p:sp>
      <p:sp>
        <p:nvSpPr>
          <p:cNvPr id="18" name="TextBox 17">
            <a:extLst>
              <a:ext uri="{FF2B5EF4-FFF2-40B4-BE49-F238E27FC236}">
                <a16:creationId xmlns:a16="http://schemas.microsoft.com/office/drawing/2014/main" id="{7A8F8323-C040-61F1-ADDA-E7C6A7D9362E}"/>
              </a:ext>
            </a:extLst>
          </p:cNvPr>
          <p:cNvSpPr txBox="1"/>
          <p:nvPr/>
        </p:nvSpPr>
        <p:spPr>
          <a:xfrm>
            <a:off x="304801" y="2528464"/>
            <a:ext cx="74845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Water</a:t>
            </a:r>
            <a:endParaRPr lang="en-US" sz="2400" b="1" dirty="0">
              <a:solidFill>
                <a:schemeClr val="accent1"/>
              </a:solidFill>
              <a:latin typeface="Century Gothic" panose="020B0502020202020204" pitchFamily="34" charset="0"/>
            </a:endParaRPr>
          </a:p>
        </p:txBody>
      </p:sp>
      <p:sp>
        <p:nvSpPr>
          <p:cNvPr id="19" name="TextBox 18">
            <a:extLst>
              <a:ext uri="{FF2B5EF4-FFF2-40B4-BE49-F238E27FC236}">
                <a16:creationId xmlns:a16="http://schemas.microsoft.com/office/drawing/2014/main" id="{84811392-7C2F-BC24-4588-9507C3109EA1}"/>
              </a:ext>
            </a:extLst>
          </p:cNvPr>
          <p:cNvSpPr txBox="1"/>
          <p:nvPr/>
        </p:nvSpPr>
        <p:spPr>
          <a:xfrm>
            <a:off x="303924" y="2989750"/>
            <a:ext cx="10160876" cy="461665"/>
          </a:xfrm>
          <a:prstGeom prst="rect">
            <a:avLst/>
          </a:prstGeom>
          <a:noFill/>
        </p:spPr>
        <p:txBody>
          <a:bodyPr wrap="square">
            <a:spAutoFit/>
          </a:bodyPr>
          <a:lstStyle/>
          <a:p>
            <a:r>
              <a:rPr lang="en-US" sz="2400" i="1" dirty="0">
                <a:latin typeface="Century Gothic" panose="020B0502020202020204" pitchFamily="34" charset="0"/>
              </a:rPr>
              <a:t>Write this as a word equation.</a:t>
            </a:r>
          </a:p>
        </p:txBody>
      </p:sp>
      <p:sp>
        <p:nvSpPr>
          <p:cNvPr id="20" name="TextBox 19">
            <a:extLst>
              <a:ext uri="{FF2B5EF4-FFF2-40B4-BE49-F238E27FC236}">
                <a16:creationId xmlns:a16="http://schemas.microsoft.com/office/drawing/2014/main" id="{E118C524-E777-013E-06E4-22C77C3CC89F}"/>
              </a:ext>
            </a:extLst>
          </p:cNvPr>
          <p:cNvSpPr txBox="1"/>
          <p:nvPr/>
        </p:nvSpPr>
        <p:spPr>
          <a:xfrm>
            <a:off x="320857" y="3887217"/>
            <a:ext cx="10160876" cy="461665"/>
          </a:xfrm>
          <a:prstGeom prst="rect">
            <a:avLst/>
          </a:prstGeom>
          <a:noFill/>
        </p:spPr>
        <p:txBody>
          <a:bodyPr wrap="square">
            <a:spAutoFit/>
          </a:bodyPr>
          <a:lstStyle/>
          <a:p>
            <a:r>
              <a:rPr lang="en-US" sz="2400" i="1" dirty="0">
                <a:latin typeface="Century Gothic" panose="020B0502020202020204" pitchFamily="34" charset="0"/>
              </a:rPr>
              <a:t>Use the data sheet to determine the chemical formula of the salt.</a:t>
            </a:r>
          </a:p>
        </p:txBody>
      </p:sp>
      <p:sp>
        <p:nvSpPr>
          <p:cNvPr id="22" name="TextBox 21">
            <a:extLst>
              <a:ext uri="{FF2B5EF4-FFF2-40B4-BE49-F238E27FC236}">
                <a16:creationId xmlns:a16="http://schemas.microsoft.com/office/drawing/2014/main" id="{AC2D2C66-9A56-46AE-C2DB-DDC40171E1DB}"/>
              </a:ext>
            </a:extLst>
          </p:cNvPr>
          <p:cNvSpPr txBox="1"/>
          <p:nvPr/>
        </p:nvSpPr>
        <p:spPr>
          <a:xfrm>
            <a:off x="321735" y="4272597"/>
            <a:ext cx="11040532"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K</a:t>
            </a:r>
            <a:r>
              <a:rPr lang="en-US" sz="2400" b="1" baseline="30000" dirty="0">
                <a:solidFill>
                  <a:schemeClr val="accent1"/>
                </a:solidFill>
                <a:latin typeface="Century Gothic" panose="020B0502020202020204" pitchFamily="34" charset="0"/>
                <a:sym typeface="Wingdings" pitchFamily="2" charset="2"/>
              </a:rPr>
              <a:t>+</a:t>
            </a:r>
            <a:r>
              <a:rPr lang="en-US" sz="2400" b="1" dirty="0">
                <a:solidFill>
                  <a:schemeClr val="accent1"/>
                </a:solidFill>
                <a:latin typeface="Century Gothic" panose="020B0502020202020204" pitchFamily="34" charset="0"/>
                <a:sym typeface="Wingdings" pitchFamily="2" charset="2"/>
              </a:rPr>
              <a:t> SO</a:t>
            </a:r>
            <a:r>
              <a:rPr lang="en-US" sz="2400" b="1" baseline="-25000" dirty="0">
                <a:solidFill>
                  <a:schemeClr val="accent1"/>
                </a:solidFill>
                <a:latin typeface="Century Gothic" panose="020B0502020202020204" pitchFamily="34" charset="0"/>
                <a:sym typeface="Wingdings" pitchFamily="2" charset="2"/>
              </a:rPr>
              <a:t>4</a:t>
            </a:r>
            <a:r>
              <a:rPr lang="en-US" sz="2400" b="1" baseline="30000" dirty="0">
                <a:solidFill>
                  <a:schemeClr val="accent1"/>
                </a:solidFill>
                <a:latin typeface="Century Gothic" panose="020B0502020202020204" pitchFamily="34" charset="0"/>
                <a:sym typeface="Wingdings" pitchFamily="2" charset="2"/>
              </a:rPr>
              <a:t>2-</a:t>
            </a:r>
          </a:p>
          <a:p>
            <a:r>
              <a:rPr lang="en-US" sz="2400" b="1" dirty="0">
                <a:solidFill>
                  <a:schemeClr val="accent1"/>
                </a:solidFill>
                <a:latin typeface="Century Gothic" panose="020B0502020202020204" pitchFamily="34" charset="0"/>
                <a:sym typeface="Wingdings" pitchFamily="2" charset="2"/>
              </a:rPr>
              <a:t>K</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SO</a:t>
            </a:r>
            <a:r>
              <a:rPr lang="en-US" sz="2400" b="1" baseline="-25000" dirty="0">
                <a:solidFill>
                  <a:schemeClr val="accent1"/>
                </a:solidFill>
                <a:latin typeface="Century Gothic" panose="020B0502020202020204" pitchFamily="34" charset="0"/>
                <a:sym typeface="Wingdings" pitchFamily="2" charset="2"/>
              </a:rPr>
              <a:t>4</a:t>
            </a:r>
            <a:endParaRPr lang="en-US" sz="2400" b="1" baseline="-25000" dirty="0">
              <a:solidFill>
                <a:schemeClr val="accent1"/>
              </a:solidFill>
              <a:latin typeface="PT Sans" panose="020B0503020203020204" pitchFamily="34" charset="77"/>
            </a:endParaRPr>
          </a:p>
        </p:txBody>
      </p:sp>
    </p:spTree>
    <p:extLst>
      <p:ext uri="{BB962C8B-B14F-4D97-AF65-F5344CB8AC3E}">
        <p14:creationId xmlns:p14="http://schemas.microsoft.com/office/powerpoint/2010/main" val="4207746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p:bldP spid="5" grpId="0"/>
      <p:bldP spid="18" grpId="0"/>
      <p:bldP spid="19" grpId="0"/>
      <p:bldP spid="20"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207034" y="122447"/>
            <a:ext cx="10620375" cy="720725"/>
          </a:xfrm>
        </p:spPr>
        <p:txBody>
          <a:bodyPr>
            <a:normAutofit/>
          </a:bodyPr>
          <a:lstStyle/>
          <a:p>
            <a:r>
              <a:rPr lang="en-US" sz="2600" b="1" dirty="0">
                <a:latin typeface="Century Gothic" panose="020B0502020202020204" pitchFamily="34" charset="0"/>
              </a:rPr>
              <a:t>You: determining chemical formula</a:t>
            </a:r>
          </a:p>
        </p:txBody>
      </p:sp>
      <p:sp>
        <p:nvSpPr>
          <p:cNvPr id="8" name="TextBox 7">
            <a:extLst>
              <a:ext uri="{FF2B5EF4-FFF2-40B4-BE49-F238E27FC236}">
                <a16:creationId xmlns:a16="http://schemas.microsoft.com/office/drawing/2014/main" id="{1F764C78-3DE1-44A0-B656-FB67A825BB1A}"/>
              </a:ext>
            </a:extLst>
          </p:cNvPr>
          <p:cNvSpPr txBox="1"/>
          <p:nvPr/>
        </p:nvSpPr>
        <p:spPr>
          <a:xfrm>
            <a:off x="184504" y="773434"/>
            <a:ext cx="10737496" cy="461665"/>
          </a:xfrm>
          <a:prstGeom prst="rect">
            <a:avLst/>
          </a:prstGeom>
          <a:noFill/>
        </p:spPr>
        <p:txBody>
          <a:bodyPr wrap="square">
            <a:spAutoFit/>
          </a:bodyPr>
          <a:lstStyle/>
          <a:p>
            <a:r>
              <a:rPr lang="en-US" sz="2400" dirty="0">
                <a:latin typeface="Century Gothic" panose="020B0502020202020204" pitchFamily="34" charset="0"/>
              </a:rPr>
              <a:t>A student reacts nitric acid with barium hydroxide.</a:t>
            </a:r>
          </a:p>
        </p:txBody>
      </p:sp>
      <p:sp>
        <p:nvSpPr>
          <p:cNvPr id="9" name="TextBox 8">
            <a:extLst>
              <a:ext uri="{FF2B5EF4-FFF2-40B4-BE49-F238E27FC236}">
                <a16:creationId xmlns:a16="http://schemas.microsoft.com/office/drawing/2014/main" id="{D4DF70A9-B6A1-F3F6-A62B-A9B781084E55}"/>
              </a:ext>
            </a:extLst>
          </p:cNvPr>
          <p:cNvSpPr txBox="1"/>
          <p:nvPr/>
        </p:nvSpPr>
        <p:spPr>
          <a:xfrm>
            <a:off x="219257" y="1245617"/>
            <a:ext cx="10160876" cy="461665"/>
          </a:xfrm>
          <a:prstGeom prst="rect">
            <a:avLst/>
          </a:prstGeom>
          <a:noFill/>
        </p:spPr>
        <p:txBody>
          <a:bodyPr wrap="square">
            <a:spAutoFit/>
          </a:bodyPr>
          <a:lstStyle/>
          <a:p>
            <a:r>
              <a:rPr lang="en-US" sz="2400" i="1" dirty="0">
                <a:latin typeface="Century Gothic" panose="020B0502020202020204" pitchFamily="34" charset="0"/>
              </a:rPr>
              <a:t>What salt would be produced in this reaction?</a:t>
            </a:r>
          </a:p>
        </p:txBody>
      </p:sp>
      <p:sp>
        <p:nvSpPr>
          <p:cNvPr id="10" name="TextBox 9">
            <a:extLst>
              <a:ext uri="{FF2B5EF4-FFF2-40B4-BE49-F238E27FC236}">
                <a16:creationId xmlns:a16="http://schemas.microsoft.com/office/drawing/2014/main" id="{BE256396-C6D6-A7DA-2771-3E146ACB1A1E}"/>
              </a:ext>
            </a:extLst>
          </p:cNvPr>
          <p:cNvSpPr txBox="1"/>
          <p:nvPr/>
        </p:nvSpPr>
        <p:spPr>
          <a:xfrm>
            <a:off x="254001" y="1647931"/>
            <a:ext cx="355600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Barium nitrate</a:t>
            </a:r>
            <a:endParaRPr lang="en-US" sz="2400" b="1"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E0BB1233-0008-EE26-0693-6034B08CAD48}"/>
              </a:ext>
            </a:extLst>
          </p:cNvPr>
          <p:cNvSpPr txBox="1"/>
          <p:nvPr/>
        </p:nvSpPr>
        <p:spPr>
          <a:xfrm>
            <a:off x="269823" y="3414827"/>
            <a:ext cx="993847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Nitric acid + barium hydroxide </a:t>
            </a:r>
            <a:r>
              <a:rPr lang="en-US" sz="2400" b="1" dirty="0">
                <a:solidFill>
                  <a:schemeClr val="accent1"/>
                </a:solidFill>
                <a:latin typeface="Century Gothic" panose="020B0502020202020204" pitchFamily="34" charset="0"/>
                <a:sym typeface="Wingdings" pitchFamily="2" charset="2"/>
              </a:rPr>
              <a:t> barium nitrate + water</a:t>
            </a:r>
            <a:endParaRPr lang="en-US" sz="2400" b="1"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737EC228-DDDC-4F31-3854-D3171FCD08F6}"/>
              </a:ext>
            </a:extLst>
          </p:cNvPr>
          <p:cNvSpPr txBox="1"/>
          <p:nvPr/>
        </p:nvSpPr>
        <p:spPr>
          <a:xfrm>
            <a:off x="253124" y="2109217"/>
            <a:ext cx="10160876" cy="461665"/>
          </a:xfrm>
          <a:prstGeom prst="rect">
            <a:avLst/>
          </a:prstGeom>
          <a:noFill/>
        </p:spPr>
        <p:txBody>
          <a:bodyPr wrap="square">
            <a:spAutoFit/>
          </a:bodyPr>
          <a:lstStyle/>
          <a:p>
            <a:r>
              <a:rPr lang="en-US" sz="2400" i="1" dirty="0">
                <a:latin typeface="Century Gothic" panose="020B0502020202020204" pitchFamily="34" charset="0"/>
              </a:rPr>
              <a:t>What would the other product(s) of this reaction be?</a:t>
            </a:r>
          </a:p>
        </p:txBody>
      </p:sp>
      <p:sp>
        <p:nvSpPr>
          <p:cNvPr id="18" name="TextBox 17">
            <a:extLst>
              <a:ext uri="{FF2B5EF4-FFF2-40B4-BE49-F238E27FC236}">
                <a16:creationId xmlns:a16="http://schemas.microsoft.com/office/drawing/2014/main" id="{7A8F8323-C040-61F1-ADDA-E7C6A7D9362E}"/>
              </a:ext>
            </a:extLst>
          </p:cNvPr>
          <p:cNvSpPr txBox="1"/>
          <p:nvPr/>
        </p:nvSpPr>
        <p:spPr>
          <a:xfrm>
            <a:off x="304801" y="2528464"/>
            <a:ext cx="74845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Water</a:t>
            </a:r>
            <a:endParaRPr lang="en-US" sz="2400" b="1" dirty="0">
              <a:solidFill>
                <a:schemeClr val="accent1"/>
              </a:solidFill>
              <a:latin typeface="Century Gothic" panose="020B0502020202020204" pitchFamily="34" charset="0"/>
            </a:endParaRPr>
          </a:p>
        </p:txBody>
      </p:sp>
      <p:sp>
        <p:nvSpPr>
          <p:cNvPr id="19" name="TextBox 18">
            <a:extLst>
              <a:ext uri="{FF2B5EF4-FFF2-40B4-BE49-F238E27FC236}">
                <a16:creationId xmlns:a16="http://schemas.microsoft.com/office/drawing/2014/main" id="{84811392-7C2F-BC24-4588-9507C3109EA1}"/>
              </a:ext>
            </a:extLst>
          </p:cNvPr>
          <p:cNvSpPr txBox="1"/>
          <p:nvPr/>
        </p:nvSpPr>
        <p:spPr>
          <a:xfrm>
            <a:off x="303924" y="2989750"/>
            <a:ext cx="10160876" cy="461665"/>
          </a:xfrm>
          <a:prstGeom prst="rect">
            <a:avLst/>
          </a:prstGeom>
          <a:noFill/>
        </p:spPr>
        <p:txBody>
          <a:bodyPr wrap="square">
            <a:spAutoFit/>
          </a:bodyPr>
          <a:lstStyle/>
          <a:p>
            <a:r>
              <a:rPr lang="en-US" sz="2400" i="1" dirty="0">
                <a:latin typeface="Century Gothic" panose="020B0502020202020204" pitchFamily="34" charset="0"/>
              </a:rPr>
              <a:t>Write this as a word equation.</a:t>
            </a:r>
          </a:p>
        </p:txBody>
      </p:sp>
      <p:sp>
        <p:nvSpPr>
          <p:cNvPr id="20" name="TextBox 19">
            <a:extLst>
              <a:ext uri="{FF2B5EF4-FFF2-40B4-BE49-F238E27FC236}">
                <a16:creationId xmlns:a16="http://schemas.microsoft.com/office/drawing/2014/main" id="{E118C524-E777-013E-06E4-22C77C3CC89F}"/>
              </a:ext>
            </a:extLst>
          </p:cNvPr>
          <p:cNvSpPr txBox="1"/>
          <p:nvPr/>
        </p:nvSpPr>
        <p:spPr>
          <a:xfrm>
            <a:off x="320857" y="3887217"/>
            <a:ext cx="10160876" cy="461665"/>
          </a:xfrm>
          <a:prstGeom prst="rect">
            <a:avLst/>
          </a:prstGeom>
          <a:noFill/>
        </p:spPr>
        <p:txBody>
          <a:bodyPr wrap="square">
            <a:spAutoFit/>
          </a:bodyPr>
          <a:lstStyle/>
          <a:p>
            <a:r>
              <a:rPr lang="en-US" sz="2400" i="1" dirty="0">
                <a:latin typeface="Century Gothic" panose="020B0502020202020204" pitchFamily="34" charset="0"/>
              </a:rPr>
              <a:t>Use the data sheet to determine the chemical formula of the salt.</a:t>
            </a:r>
          </a:p>
        </p:txBody>
      </p:sp>
      <p:sp>
        <p:nvSpPr>
          <p:cNvPr id="22" name="TextBox 21">
            <a:extLst>
              <a:ext uri="{FF2B5EF4-FFF2-40B4-BE49-F238E27FC236}">
                <a16:creationId xmlns:a16="http://schemas.microsoft.com/office/drawing/2014/main" id="{AC2D2C66-9A56-46AE-C2DB-DDC40171E1DB}"/>
              </a:ext>
            </a:extLst>
          </p:cNvPr>
          <p:cNvSpPr txBox="1"/>
          <p:nvPr/>
        </p:nvSpPr>
        <p:spPr>
          <a:xfrm>
            <a:off x="321735" y="4272597"/>
            <a:ext cx="11040532"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sym typeface="Wingdings" pitchFamily="2" charset="2"/>
              </a:rPr>
              <a:t>Ba</a:t>
            </a:r>
            <a:r>
              <a:rPr lang="en-US" sz="2400" b="1" baseline="30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 NO</a:t>
            </a:r>
            <a:r>
              <a:rPr lang="en-US" sz="2400" b="1" baseline="-25000" dirty="0">
                <a:solidFill>
                  <a:schemeClr val="accent1"/>
                </a:solidFill>
                <a:latin typeface="Century Gothic" panose="020B0502020202020204" pitchFamily="34" charset="0"/>
                <a:sym typeface="Wingdings" pitchFamily="2" charset="2"/>
              </a:rPr>
              <a:t>3</a:t>
            </a:r>
            <a:r>
              <a:rPr lang="en-US" sz="2400" b="1" baseline="30000" dirty="0">
                <a:solidFill>
                  <a:schemeClr val="accent1"/>
                </a:solidFill>
                <a:latin typeface="Century Gothic" panose="020B0502020202020204" pitchFamily="34" charset="0"/>
                <a:sym typeface="Wingdings" pitchFamily="2" charset="2"/>
              </a:rPr>
              <a:t>-</a:t>
            </a:r>
          </a:p>
          <a:p>
            <a:r>
              <a:rPr lang="en-US" sz="2400" b="1" dirty="0">
                <a:solidFill>
                  <a:schemeClr val="accent1"/>
                </a:solidFill>
                <a:latin typeface="Century Gothic" panose="020B0502020202020204" pitchFamily="34" charset="0"/>
                <a:sym typeface="Wingdings" pitchFamily="2" charset="2"/>
              </a:rPr>
              <a:t>Ba(NO</a:t>
            </a:r>
            <a:r>
              <a:rPr lang="en-US" sz="2400" b="1" baseline="-25000" dirty="0">
                <a:solidFill>
                  <a:schemeClr val="accent1"/>
                </a:solidFill>
                <a:latin typeface="Century Gothic" panose="020B0502020202020204" pitchFamily="34" charset="0"/>
                <a:sym typeface="Wingdings" pitchFamily="2" charset="2"/>
              </a:rPr>
              <a:t>3</a:t>
            </a:r>
            <a:r>
              <a:rPr lang="en-US" sz="2400" b="1" dirty="0">
                <a:solidFill>
                  <a:schemeClr val="accent1"/>
                </a:solidFill>
                <a:latin typeface="Century Gothic" panose="020B0502020202020204" pitchFamily="34" charset="0"/>
                <a:sym typeface="Wingdings" pitchFamily="2" charset="2"/>
              </a:rPr>
              <a:t>)</a:t>
            </a:r>
            <a:r>
              <a:rPr lang="en-US" sz="2400" b="1" baseline="-25000" dirty="0">
                <a:solidFill>
                  <a:schemeClr val="accent1"/>
                </a:solidFill>
                <a:latin typeface="Century Gothic" panose="020B0502020202020204" pitchFamily="34" charset="0"/>
                <a:sym typeface="Wingdings" pitchFamily="2" charset="2"/>
              </a:rPr>
              <a:t>2</a:t>
            </a:r>
            <a:endParaRPr lang="en-US" sz="2400" b="1" baseline="-25000" dirty="0">
              <a:solidFill>
                <a:schemeClr val="accent1"/>
              </a:solidFill>
              <a:latin typeface="PT Sans" panose="020B0503020203020204" pitchFamily="34" charset="77"/>
            </a:endParaRPr>
          </a:p>
        </p:txBody>
      </p:sp>
    </p:spTree>
    <p:extLst>
      <p:ext uri="{BB962C8B-B14F-4D97-AF65-F5344CB8AC3E}">
        <p14:creationId xmlns:p14="http://schemas.microsoft.com/office/powerpoint/2010/main" val="268156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3" grpId="0"/>
      <p:bldP spid="5" grpId="0"/>
      <p:bldP spid="18" grpId="0"/>
      <p:bldP spid="19" grpId="0"/>
      <p:bldP spid="20"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266352-AE22-6B74-CF30-D4522D5B3B57}"/>
              </a:ext>
            </a:extLst>
          </p:cNvPr>
          <p:cNvSpPr>
            <a:spLocks noGrp="1"/>
          </p:cNvSpPr>
          <p:nvPr>
            <p:ph type="title"/>
          </p:nvPr>
        </p:nvSpPr>
        <p:spPr/>
        <p:txBody>
          <a:bodyPr/>
          <a:lstStyle/>
          <a:p>
            <a:r>
              <a:rPr lang="en-GB" dirty="0">
                <a:latin typeface="Century Gothic" panose="020B0502020202020204" pitchFamily="34" charset="0"/>
              </a:rPr>
              <a:t>Activity</a:t>
            </a:r>
          </a:p>
        </p:txBody>
      </p:sp>
      <p:pic>
        <p:nvPicPr>
          <p:cNvPr id="10" name="Picture 9" descr="Graphical user interface&#10;&#10;Description automatically generated with medium confidence">
            <a:extLst>
              <a:ext uri="{FF2B5EF4-FFF2-40B4-BE49-F238E27FC236}">
                <a16:creationId xmlns:a16="http://schemas.microsoft.com/office/drawing/2014/main" id="{C842EBDD-7EED-DD8F-CBAA-E242E866E28C}"/>
              </a:ext>
            </a:extLst>
          </p:cNvPr>
          <p:cNvPicPr>
            <a:picLocks noChangeAspect="1"/>
          </p:cNvPicPr>
          <p:nvPr/>
        </p:nvPicPr>
        <p:blipFill>
          <a:blip r:embed="rId3"/>
          <a:stretch>
            <a:fillRect/>
          </a:stretch>
        </p:blipFill>
        <p:spPr>
          <a:xfrm>
            <a:off x="6537587" y="284813"/>
            <a:ext cx="4843067" cy="6858000"/>
          </a:xfrm>
          <a:prstGeom prst="rect">
            <a:avLst/>
          </a:prstGeom>
          <a:ln>
            <a:solidFill>
              <a:schemeClr val="tx1"/>
            </a:solidFill>
          </a:ln>
        </p:spPr>
      </p:pic>
      <p:pic>
        <p:nvPicPr>
          <p:cNvPr id="12" name="Picture 11" descr="A picture containing text&#10;&#10;Description automatically generated">
            <a:extLst>
              <a:ext uri="{FF2B5EF4-FFF2-40B4-BE49-F238E27FC236}">
                <a16:creationId xmlns:a16="http://schemas.microsoft.com/office/drawing/2014/main" id="{08674A59-6255-A42D-1FDF-089EE67ECA3F}"/>
              </a:ext>
            </a:extLst>
          </p:cNvPr>
          <p:cNvPicPr>
            <a:picLocks noChangeAspect="1"/>
          </p:cNvPicPr>
          <p:nvPr/>
        </p:nvPicPr>
        <p:blipFill>
          <a:blip r:embed="rId4"/>
          <a:stretch>
            <a:fillRect/>
          </a:stretch>
        </p:blipFill>
        <p:spPr>
          <a:xfrm>
            <a:off x="6098355" y="629587"/>
            <a:ext cx="4852103" cy="6858000"/>
          </a:xfrm>
          <a:prstGeom prst="rect">
            <a:avLst/>
          </a:prstGeom>
          <a:ln>
            <a:solidFill>
              <a:schemeClr val="tx1"/>
            </a:solidFill>
          </a:ln>
        </p:spPr>
      </p:pic>
      <p:pic>
        <p:nvPicPr>
          <p:cNvPr id="20" name="Picture 19" descr="Table, letter&#10;&#10;Description automatically generated">
            <a:extLst>
              <a:ext uri="{FF2B5EF4-FFF2-40B4-BE49-F238E27FC236}">
                <a16:creationId xmlns:a16="http://schemas.microsoft.com/office/drawing/2014/main" id="{CF760CF1-D7E9-4F60-D398-3EDD56192407}"/>
              </a:ext>
            </a:extLst>
          </p:cNvPr>
          <p:cNvPicPr>
            <a:picLocks noChangeAspect="1"/>
          </p:cNvPicPr>
          <p:nvPr/>
        </p:nvPicPr>
        <p:blipFill>
          <a:blip r:embed="rId5"/>
          <a:stretch>
            <a:fillRect/>
          </a:stretch>
        </p:blipFill>
        <p:spPr>
          <a:xfrm>
            <a:off x="5709934" y="929390"/>
            <a:ext cx="4849456" cy="6858000"/>
          </a:xfrm>
          <a:prstGeom prst="rect">
            <a:avLst/>
          </a:prstGeom>
          <a:ln>
            <a:solidFill>
              <a:schemeClr val="tx1"/>
            </a:solidFill>
          </a:ln>
        </p:spPr>
      </p:pic>
      <p:pic>
        <p:nvPicPr>
          <p:cNvPr id="22" name="Picture 21" descr="Graphical user interface, application&#10;&#10;Description automatically generated">
            <a:extLst>
              <a:ext uri="{FF2B5EF4-FFF2-40B4-BE49-F238E27FC236}">
                <a16:creationId xmlns:a16="http://schemas.microsoft.com/office/drawing/2014/main" id="{EE6CD05B-69B4-A023-758B-C7792A762A87}"/>
              </a:ext>
            </a:extLst>
          </p:cNvPr>
          <p:cNvPicPr>
            <a:picLocks noChangeAspect="1"/>
          </p:cNvPicPr>
          <p:nvPr/>
        </p:nvPicPr>
        <p:blipFill>
          <a:blip r:embed="rId6"/>
          <a:stretch>
            <a:fillRect/>
          </a:stretch>
        </p:blipFill>
        <p:spPr>
          <a:xfrm>
            <a:off x="5301996" y="1274164"/>
            <a:ext cx="4855863" cy="6858000"/>
          </a:xfrm>
          <a:prstGeom prst="rect">
            <a:avLst/>
          </a:prstGeom>
          <a:ln>
            <a:solidFill>
              <a:schemeClr val="tx1"/>
            </a:solidFill>
          </a:ln>
        </p:spPr>
      </p:pic>
    </p:spTree>
    <p:extLst>
      <p:ext uri="{BB962C8B-B14F-4D97-AF65-F5344CB8AC3E}">
        <p14:creationId xmlns:p14="http://schemas.microsoft.com/office/powerpoint/2010/main" val="1465457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EBAD-0465-CB44-960D-E5CAFD8A88F3}"/>
              </a:ext>
            </a:extLst>
          </p:cNvPr>
          <p:cNvSpPr>
            <a:spLocks noGrp="1"/>
          </p:cNvSpPr>
          <p:nvPr>
            <p:ph type="title"/>
          </p:nvPr>
        </p:nvSpPr>
        <p:spPr/>
        <p:txBody>
          <a:bodyPr/>
          <a:lstStyle/>
          <a:p>
            <a:r>
              <a:rPr lang="en-US" dirty="0">
                <a:latin typeface="Century Gothic" panose="020B0502020202020204" pitchFamily="34" charset="0"/>
              </a:rPr>
              <a:t>Answers</a:t>
            </a:r>
          </a:p>
        </p:txBody>
      </p:sp>
      <p:sp>
        <p:nvSpPr>
          <p:cNvPr id="10" name="TextBox 9">
            <a:extLst>
              <a:ext uri="{FF2B5EF4-FFF2-40B4-BE49-F238E27FC236}">
                <a16:creationId xmlns:a16="http://schemas.microsoft.com/office/drawing/2014/main" id="{CD2D33F1-923F-B34D-BDB1-AC5AB4A8752F}"/>
              </a:ext>
            </a:extLst>
          </p:cNvPr>
          <p:cNvSpPr txBox="1"/>
          <p:nvPr/>
        </p:nvSpPr>
        <p:spPr>
          <a:xfrm>
            <a:off x="471706" y="1292557"/>
            <a:ext cx="1048685"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2. OH</a:t>
            </a:r>
            <a:r>
              <a:rPr lang="en-US" sz="2200" b="1" baseline="30000" dirty="0">
                <a:solidFill>
                  <a:schemeClr val="accent1"/>
                </a:solidFill>
                <a:latin typeface="Century Gothic" panose="020B0502020202020204" pitchFamily="34" charset="0"/>
              </a:rPr>
              <a:t>-</a:t>
            </a:r>
          </a:p>
        </p:txBody>
      </p:sp>
      <p:sp>
        <p:nvSpPr>
          <p:cNvPr id="4" name="TextBox 3">
            <a:extLst>
              <a:ext uri="{FF2B5EF4-FFF2-40B4-BE49-F238E27FC236}">
                <a16:creationId xmlns:a16="http://schemas.microsoft.com/office/drawing/2014/main" id="{B97AAB76-FB4E-91AF-645E-18423E7147D0}"/>
              </a:ext>
            </a:extLst>
          </p:cNvPr>
          <p:cNvSpPr txBox="1"/>
          <p:nvPr/>
        </p:nvSpPr>
        <p:spPr>
          <a:xfrm>
            <a:off x="450071" y="843766"/>
            <a:ext cx="822661" cy="400110"/>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1. H</a:t>
            </a:r>
            <a:r>
              <a:rPr lang="en-US" sz="2000" b="1" baseline="30000" dirty="0">
                <a:solidFill>
                  <a:schemeClr val="accent1"/>
                </a:solidFill>
                <a:latin typeface="Century Gothic" panose="020B0502020202020204" pitchFamily="34" charset="0"/>
              </a:rPr>
              <a:t>+</a:t>
            </a:r>
            <a:r>
              <a:rPr lang="en-US" sz="2000" b="1" dirty="0">
                <a:solidFill>
                  <a:schemeClr val="accent1"/>
                </a:solidFill>
                <a:latin typeface="Century Gothic" panose="020B0502020202020204" pitchFamily="34" charset="0"/>
              </a:rPr>
              <a:t> </a:t>
            </a:r>
          </a:p>
        </p:txBody>
      </p:sp>
      <p:graphicFrame>
        <p:nvGraphicFramePr>
          <p:cNvPr id="3" name="Table 2">
            <a:extLst>
              <a:ext uri="{FF2B5EF4-FFF2-40B4-BE49-F238E27FC236}">
                <a16:creationId xmlns:a16="http://schemas.microsoft.com/office/drawing/2014/main" id="{03B971B6-562D-6668-3236-D7F98AC7B67B}"/>
              </a:ext>
            </a:extLst>
          </p:cNvPr>
          <p:cNvGraphicFramePr>
            <a:graphicFrameLocks noGrp="1"/>
          </p:cNvGraphicFramePr>
          <p:nvPr>
            <p:extLst>
              <p:ext uri="{D42A27DB-BD31-4B8C-83A1-F6EECF244321}">
                <p14:modId xmlns:p14="http://schemas.microsoft.com/office/powerpoint/2010/main" val="4099875192"/>
              </p:ext>
            </p:extLst>
          </p:nvPr>
        </p:nvGraphicFramePr>
        <p:xfrm>
          <a:off x="1127125" y="2131854"/>
          <a:ext cx="6635750" cy="182880"/>
        </p:xfrm>
        <a:graphic>
          <a:graphicData uri="http://schemas.openxmlformats.org/drawingml/2006/table">
            <a:tbl>
              <a:tblPr firstRow="1" firstCol="1" bandRow="1">
                <a:tableStyleId>{B1EB6348-2FFE-48DD-B87E-607CE2353A59}</a:tableStyleId>
              </a:tblPr>
              <a:tblGrid>
                <a:gridCol w="473075">
                  <a:extLst>
                    <a:ext uri="{9D8B030D-6E8A-4147-A177-3AD203B41FA5}">
                      <a16:colId xmlns:a16="http://schemas.microsoft.com/office/drawing/2014/main" val="2149630743"/>
                    </a:ext>
                  </a:extLst>
                </a:gridCol>
                <a:gridCol w="473710">
                  <a:extLst>
                    <a:ext uri="{9D8B030D-6E8A-4147-A177-3AD203B41FA5}">
                      <a16:colId xmlns:a16="http://schemas.microsoft.com/office/drawing/2014/main" val="755853434"/>
                    </a:ext>
                  </a:extLst>
                </a:gridCol>
                <a:gridCol w="473075">
                  <a:extLst>
                    <a:ext uri="{9D8B030D-6E8A-4147-A177-3AD203B41FA5}">
                      <a16:colId xmlns:a16="http://schemas.microsoft.com/office/drawing/2014/main" val="4174743974"/>
                    </a:ext>
                  </a:extLst>
                </a:gridCol>
                <a:gridCol w="473075">
                  <a:extLst>
                    <a:ext uri="{9D8B030D-6E8A-4147-A177-3AD203B41FA5}">
                      <a16:colId xmlns:a16="http://schemas.microsoft.com/office/drawing/2014/main" val="1974973390"/>
                    </a:ext>
                  </a:extLst>
                </a:gridCol>
                <a:gridCol w="473075">
                  <a:extLst>
                    <a:ext uri="{9D8B030D-6E8A-4147-A177-3AD203B41FA5}">
                      <a16:colId xmlns:a16="http://schemas.microsoft.com/office/drawing/2014/main" val="260610926"/>
                    </a:ext>
                  </a:extLst>
                </a:gridCol>
                <a:gridCol w="473075">
                  <a:extLst>
                    <a:ext uri="{9D8B030D-6E8A-4147-A177-3AD203B41FA5}">
                      <a16:colId xmlns:a16="http://schemas.microsoft.com/office/drawing/2014/main" val="2086284694"/>
                    </a:ext>
                  </a:extLst>
                </a:gridCol>
                <a:gridCol w="473075">
                  <a:extLst>
                    <a:ext uri="{9D8B030D-6E8A-4147-A177-3AD203B41FA5}">
                      <a16:colId xmlns:a16="http://schemas.microsoft.com/office/drawing/2014/main" val="1590245419"/>
                    </a:ext>
                  </a:extLst>
                </a:gridCol>
                <a:gridCol w="473075">
                  <a:extLst>
                    <a:ext uri="{9D8B030D-6E8A-4147-A177-3AD203B41FA5}">
                      <a16:colId xmlns:a16="http://schemas.microsoft.com/office/drawing/2014/main" val="392041714"/>
                    </a:ext>
                  </a:extLst>
                </a:gridCol>
                <a:gridCol w="473075">
                  <a:extLst>
                    <a:ext uri="{9D8B030D-6E8A-4147-A177-3AD203B41FA5}">
                      <a16:colId xmlns:a16="http://schemas.microsoft.com/office/drawing/2014/main" val="2498428727"/>
                    </a:ext>
                  </a:extLst>
                </a:gridCol>
                <a:gridCol w="509270">
                  <a:extLst>
                    <a:ext uri="{9D8B030D-6E8A-4147-A177-3AD203B41FA5}">
                      <a16:colId xmlns:a16="http://schemas.microsoft.com/office/drawing/2014/main" val="3898367282"/>
                    </a:ext>
                  </a:extLst>
                </a:gridCol>
                <a:gridCol w="494030">
                  <a:extLst>
                    <a:ext uri="{9D8B030D-6E8A-4147-A177-3AD203B41FA5}">
                      <a16:colId xmlns:a16="http://schemas.microsoft.com/office/drawing/2014/main" val="3517631863"/>
                    </a:ext>
                  </a:extLst>
                </a:gridCol>
                <a:gridCol w="477520">
                  <a:extLst>
                    <a:ext uri="{9D8B030D-6E8A-4147-A177-3AD203B41FA5}">
                      <a16:colId xmlns:a16="http://schemas.microsoft.com/office/drawing/2014/main" val="845758439"/>
                    </a:ext>
                  </a:extLst>
                </a:gridCol>
                <a:gridCol w="459105">
                  <a:extLst>
                    <a:ext uri="{9D8B030D-6E8A-4147-A177-3AD203B41FA5}">
                      <a16:colId xmlns:a16="http://schemas.microsoft.com/office/drawing/2014/main" val="3426308209"/>
                    </a:ext>
                  </a:extLst>
                </a:gridCol>
                <a:gridCol w="437515">
                  <a:extLst>
                    <a:ext uri="{9D8B030D-6E8A-4147-A177-3AD203B41FA5}">
                      <a16:colId xmlns:a16="http://schemas.microsoft.com/office/drawing/2014/main" val="2366410653"/>
                    </a:ext>
                  </a:extLst>
                </a:gridCol>
              </a:tblGrid>
              <a:tr h="0">
                <a:tc>
                  <a:txBody>
                    <a:bodyPr/>
                    <a:lstStyle/>
                    <a:p>
                      <a:r>
                        <a:rPr lang="en-GB" sz="1200" b="0">
                          <a:solidFill>
                            <a:sysClr val="windowText" lastClr="000000"/>
                          </a:solidFill>
                          <a:effectLst/>
                          <a:latin typeface="Century Gothic" panose="020B0502020202020204" pitchFamily="34" charset="0"/>
                        </a:rPr>
                        <a:t>1</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2</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3</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4</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5</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6</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7</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8</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9</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10</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11</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12</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a:solidFill>
                            <a:sysClr val="windowText" lastClr="000000"/>
                          </a:solidFill>
                          <a:effectLst/>
                          <a:latin typeface="Century Gothic" panose="020B0502020202020204" pitchFamily="34" charset="0"/>
                        </a:rPr>
                        <a:t>13</a:t>
                      </a:r>
                      <a:endParaRPr lang="en-GB" sz="12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dirty="0">
                          <a:solidFill>
                            <a:sysClr val="windowText" lastClr="000000"/>
                          </a:solidFill>
                          <a:effectLst/>
                          <a:latin typeface="Century Gothic" panose="020B0502020202020204" pitchFamily="34" charset="0"/>
                        </a:rPr>
                        <a:t>14</a:t>
                      </a:r>
                      <a:endParaRPr lang="en-GB" sz="1200" b="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34658536"/>
                  </a:ext>
                </a:extLst>
              </a:tr>
            </a:tbl>
          </a:graphicData>
        </a:graphic>
      </p:graphicFrame>
      <p:sp>
        <p:nvSpPr>
          <p:cNvPr id="13" name="TextBox 12">
            <a:extLst>
              <a:ext uri="{FF2B5EF4-FFF2-40B4-BE49-F238E27FC236}">
                <a16:creationId xmlns:a16="http://schemas.microsoft.com/office/drawing/2014/main" id="{C3191DAC-7A48-098A-7B4B-810F04497CB4}"/>
              </a:ext>
            </a:extLst>
          </p:cNvPr>
          <p:cNvSpPr txBox="1"/>
          <p:nvPr/>
        </p:nvSpPr>
        <p:spPr>
          <a:xfrm>
            <a:off x="471706" y="1813257"/>
            <a:ext cx="500458"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3. </a:t>
            </a:r>
            <a:endParaRPr lang="en-US" sz="2200" b="1" baseline="30000" dirty="0">
              <a:solidFill>
                <a:schemeClr val="accent1"/>
              </a:solidFill>
              <a:latin typeface="Century Gothic" panose="020B0502020202020204" pitchFamily="34" charset="0"/>
            </a:endParaRPr>
          </a:p>
        </p:txBody>
      </p:sp>
      <p:sp>
        <p:nvSpPr>
          <p:cNvPr id="17" name="TextBox 16">
            <a:extLst>
              <a:ext uri="{FF2B5EF4-FFF2-40B4-BE49-F238E27FC236}">
                <a16:creationId xmlns:a16="http://schemas.microsoft.com/office/drawing/2014/main" id="{973CC714-BBEC-1A14-E17A-62BF5726373B}"/>
              </a:ext>
            </a:extLst>
          </p:cNvPr>
          <p:cNvSpPr txBox="1"/>
          <p:nvPr/>
        </p:nvSpPr>
        <p:spPr>
          <a:xfrm>
            <a:off x="3608606" y="1406857"/>
            <a:ext cx="1250663"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Neutral </a:t>
            </a:r>
            <a:endParaRPr lang="en-US" sz="2200" b="1" baseline="30000" dirty="0">
              <a:solidFill>
                <a:schemeClr val="accent1"/>
              </a:solidFill>
              <a:latin typeface="Century Gothic" panose="020B0502020202020204" pitchFamily="34" charset="0"/>
            </a:endParaRPr>
          </a:p>
        </p:txBody>
      </p:sp>
      <p:cxnSp>
        <p:nvCxnSpPr>
          <p:cNvPr id="19" name="Straight Connector 18">
            <a:extLst>
              <a:ext uri="{FF2B5EF4-FFF2-40B4-BE49-F238E27FC236}">
                <a16:creationId xmlns:a16="http://schemas.microsoft.com/office/drawing/2014/main" id="{D63D77FC-4E85-62EE-92F4-DD9FEF84986C}"/>
              </a:ext>
            </a:extLst>
          </p:cNvPr>
          <p:cNvCxnSpPr>
            <a:stCxn id="17" idx="2"/>
          </p:cNvCxnSpPr>
          <p:nvPr/>
        </p:nvCxnSpPr>
        <p:spPr>
          <a:xfrm flipH="1">
            <a:off x="4229100" y="1837744"/>
            <a:ext cx="4838" cy="27045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FF849CE-DC84-F70E-6872-EDB5ADD5E230}"/>
              </a:ext>
            </a:extLst>
          </p:cNvPr>
          <p:cNvSpPr txBox="1"/>
          <p:nvPr/>
        </p:nvSpPr>
        <p:spPr>
          <a:xfrm>
            <a:off x="1817906" y="1610057"/>
            <a:ext cx="1154483"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Acidic </a:t>
            </a:r>
            <a:endParaRPr lang="en-US" sz="2200" b="1" baseline="30000" dirty="0">
              <a:solidFill>
                <a:schemeClr val="accent1"/>
              </a:solidFill>
              <a:latin typeface="Century Gothic" panose="020B0502020202020204" pitchFamily="34" charset="0"/>
            </a:endParaRPr>
          </a:p>
        </p:txBody>
      </p:sp>
      <p:sp>
        <p:nvSpPr>
          <p:cNvPr id="21" name="Right Brace 20">
            <a:extLst>
              <a:ext uri="{FF2B5EF4-FFF2-40B4-BE49-F238E27FC236}">
                <a16:creationId xmlns:a16="http://schemas.microsoft.com/office/drawing/2014/main" id="{C930AAA1-FBF0-6E4E-871B-C8969EBECA7E}"/>
              </a:ext>
            </a:extLst>
          </p:cNvPr>
          <p:cNvSpPr/>
          <p:nvPr/>
        </p:nvSpPr>
        <p:spPr>
          <a:xfrm rot="16200000">
            <a:off x="2508250" y="603250"/>
            <a:ext cx="82550" cy="280035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2" name="Right Brace 21">
            <a:extLst>
              <a:ext uri="{FF2B5EF4-FFF2-40B4-BE49-F238E27FC236}">
                <a16:creationId xmlns:a16="http://schemas.microsoft.com/office/drawing/2014/main" id="{B728323A-FCEE-011F-5442-5C78C0110812}"/>
              </a:ext>
            </a:extLst>
          </p:cNvPr>
          <p:cNvSpPr/>
          <p:nvPr/>
        </p:nvSpPr>
        <p:spPr>
          <a:xfrm rot="16200000">
            <a:off x="6057900" y="381000"/>
            <a:ext cx="107950" cy="3295650"/>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3" name="TextBox 22">
            <a:extLst>
              <a:ext uri="{FF2B5EF4-FFF2-40B4-BE49-F238E27FC236}">
                <a16:creationId xmlns:a16="http://schemas.microsoft.com/office/drawing/2014/main" id="{52B09294-0693-61D1-71C8-93270AD65BA4}"/>
              </a:ext>
            </a:extLst>
          </p:cNvPr>
          <p:cNvSpPr txBox="1"/>
          <p:nvPr/>
        </p:nvSpPr>
        <p:spPr>
          <a:xfrm>
            <a:off x="5564406" y="1610057"/>
            <a:ext cx="1374094"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Alkaline </a:t>
            </a:r>
            <a:endParaRPr lang="en-US" sz="2200" b="1" baseline="30000" dirty="0">
              <a:solidFill>
                <a:schemeClr val="accent1"/>
              </a:solidFill>
              <a:latin typeface="Century Gothic" panose="020B0502020202020204" pitchFamily="34" charset="0"/>
            </a:endParaRPr>
          </a:p>
        </p:txBody>
      </p:sp>
      <p:sp>
        <p:nvSpPr>
          <p:cNvPr id="24" name="TextBox 23">
            <a:extLst>
              <a:ext uri="{FF2B5EF4-FFF2-40B4-BE49-F238E27FC236}">
                <a16:creationId xmlns:a16="http://schemas.microsoft.com/office/drawing/2014/main" id="{CE5E9D53-3122-F7B2-41A3-CEAB4F99E812}"/>
              </a:ext>
            </a:extLst>
          </p:cNvPr>
          <p:cNvSpPr txBox="1"/>
          <p:nvPr/>
        </p:nvSpPr>
        <p:spPr>
          <a:xfrm>
            <a:off x="459006" y="2562557"/>
            <a:ext cx="2087431"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4. Purple/blue</a:t>
            </a:r>
            <a:endParaRPr lang="en-US" sz="2200" b="1" baseline="30000" dirty="0">
              <a:solidFill>
                <a:schemeClr val="accent1"/>
              </a:solidFill>
              <a:latin typeface="Century Gothic" panose="020B0502020202020204" pitchFamily="34" charset="0"/>
            </a:endParaRPr>
          </a:p>
        </p:txBody>
      </p:sp>
      <p:sp>
        <p:nvSpPr>
          <p:cNvPr id="25" name="TextBox 24">
            <a:extLst>
              <a:ext uri="{FF2B5EF4-FFF2-40B4-BE49-F238E27FC236}">
                <a16:creationId xmlns:a16="http://schemas.microsoft.com/office/drawing/2014/main" id="{934B8576-490C-A551-4E16-8205499ABBFB}"/>
              </a:ext>
            </a:extLst>
          </p:cNvPr>
          <p:cNvSpPr txBox="1"/>
          <p:nvPr/>
        </p:nvSpPr>
        <p:spPr>
          <a:xfrm>
            <a:off x="471706" y="3134057"/>
            <a:ext cx="2154757"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5. Red/orange</a:t>
            </a:r>
            <a:endParaRPr lang="en-US" sz="2200" b="1" baseline="30000" dirty="0">
              <a:solidFill>
                <a:schemeClr val="accent1"/>
              </a:solidFill>
              <a:latin typeface="Century Gothic" panose="020B0502020202020204" pitchFamily="34" charset="0"/>
            </a:endParaRPr>
          </a:p>
        </p:txBody>
      </p:sp>
      <p:sp>
        <p:nvSpPr>
          <p:cNvPr id="26" name="TextBox 25">
            <a:extLst>
              <a:ext uri="{FF2B5EF4-FFF2-40B4-BE49-F238E27FC236}">
                <a16:creationId xmlns:a16="http://schemas.microsoft.com/office/drawing/2014/main" id="{D3EB059C-518E-0562-FAB2-32FEA944492D}"/>
              </a:ext>
            </a:extLst>
          </p:cNvPr>
          <p:cNvSpPr txBox="1"/>
          <p:nvPr/>
        </p:nvSpPr>
        <p:spPr>
          <a:xfrm>
            <a:off x="484406" y="3565857"/>
            <a:ext cx="10232288" cy="1785104"/>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6a. </a:t>
            </a:r>
          </a:p>
          <a:p>
            <a:pPr marL="342900" indent="-342900">
              <a:buFont typeface="Arial" panose="020B0604020202020204" pitchFamily="34" charset="0"/>
              <a:buChar char="•"/>
            </a:pPr>
            <a:r>
              <a:rPr lang="en-US" sz="2200" b="1" dirty="0">
                <a:solidFill>
                  <a:schemeClr val="accent1"/>
                </a:solidFill>
                <a:latin typeface="Century Gothic" panose="020B0502020202020204" pitchFamily="34" charset="0"/>
              </a:rPr>
              <a:t>Add (a few drops of) Universal indicator to a solution of each</a:t>
            </a:r>
          </a:p>
          <a:p>
            <a:pPr marL="342900" indent="-342900">
              <a:buFont typeface="Arial" panose="020B0604020202020204" pitchFamily="34" charset="0"/>
              <a:buChar char="•"/>
            </a:pPr>
            <a:r>
              <a:rPr lang="en-US" sz="2200" b="1" dirty="0">
                <a:solidFill>
                  <a:schemeClr val="accent1"/>
                </a:solidFill>
                <a:latin typeface="Century Gothic" panose="020B0502020202020204" pitchFamily="34" charset="0"/>
              </a:rPr>
              <a:t>UI will turn purple/blue in alkaline solutions, this is the sodium hydroxide</a:t>
            </a:r>
          </a:p>
          <a:p>
            <a:pPr marL="342900" indent="-342900">
              <a:buFont typeface="Arial" panose="020B0604020202020204" pitchFamily="34" charset="0"/>
              <a:buChar char="•"/>
            </a:pPr>
            <a:r>
              <a:rPr lang="en-US" sz="2200" b="1" dirty="0">
                <a:solidFill>
                  <a:schemeClr val="accent1"/>
                </a:solidFill>
                <a:latin typeface="Century Gothic" panose="020B0502020202020204" pitchFamily="34" charset="0"/>
              </a:rPr>
              <a:t>UI will turn red/orange in acidic solutions, this is the sulfuric acid</a:t>
            </a:r>
          </a:p>
          <a:p>
            <a:pPr marL="342900" indent="-342900">
              <a:buFont typeface="Arial" panose="020B0604020202020204" pitchFamily="34" charset="0"/>
              <a:buChar char="•"/>
            </a:pPr>
            <a:r>
              <a:rPr lang="en-US" sz="2200" b="1" dirty="0">
                <a:solidFill>
                  <a:schemeClr val="accent1"/>
                </a:solidFill>
                <a:latin typeface="Century Gothic" panose="020B0502020202020204" pitchFamily="34" charset="0"/>
              </a:rPr>
              <a:t>UI will turn green in neutral solutions, this is the sodium chloride solution</a:t>
            </a:r>
          </a:p>
        </p:txBody>
      </p:sp>
      <p:sp>
        <p:nvSpPr>
          <p:cNvPr id="29" name="TextBox 28">
            <a:extLst>
              <a:ext uri="{FF2B5EF4-FFF2-40B4-BE49-F238E27FC236}">
                <a16:creationId xmlns:a16="http://schemas.microsoft.com/office/drawing/2014/main" id="{CED92D53-46C4-6C21-DE6D-55C6E40BA462}"/>
              </a:ext>
            </a:extLst>
          </p:cNvPr>
          <p:cNvSpPr txBox="1"/>
          <p:nvPr/>
        </p:nvSpPr>
        <p:spPr>
          <a:xfrm>
            <a:off x="497106" y="5343857"/>
            <a:ext cx="3038011"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6b. Using a pH probe</a:t>
            </a:r>
          </a:p>
        </p:txBody>
      </p:sp>
      <p:sp>
        <p:nvSpPr>
          <p:cNvPr id="31" name="TextBox 30">
            <a:extLst>
              <a:ext uri="{FF2B5EF4-FFF2-40B4-BE49-F238E27FC236}">
                <a16:creationId xmlns:a16="http://schemas.microsoft.com/office/drawing/2014/main" id="{D92B1F55-6249-DE7C-5938-32AA31FD0DCA}"/>
              </a:ext>
            </a:extLst>
          </p:cNvPr>
          <p:cNvSpPr txBox="1"/>
          <p:nvPr/>
        </p:nvSpPr>
        <p:spPr>
          <a:xfrm>
            <a:off x="522506" y="5839157"/>
            <a:ext cx="10742394"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6c. A base is a substance that can react with an acid to </a:t>
            </a:r>
            <a:r>
              <a:rPr lang="en-US" sz="2200" b="1" dirty="0" err="1">
                <a:solidFill>
                  <a:schemeClr val="accent1"/>
                </a:solidFill>
                <a:latin typeface="Century Gothic" panose="020B0502020202020204" pitchFamily="34" charset="0"/>
              </a:rPr>
              <a:t>neutralise</a:t>
            </a:r>
            <a:r>
              <a:rPr lang="en-US" sz="2200" b="1" dirty="0">
                <a:solidFill>
                  <a:schemeClr val="accent1"/>
                </a:solidFill>
                <a:latin typeface="Century Gothic" panose="020B0502020202020204" pitchFamily="34" charset="0"/>
              </a:rPr>
              <a:t> it. An alkali is a soluble base.</a:t>
            </a:r>
          </a:p>
        </p:txBody>
      </p:sp>
    </p:spTree>
    <p:extLst>
      <p:ext uri="{BB962C8B-B14F-4D97-AF65-F5344CB8AC3E}">
        <p14:creationId xmlns:p14="http://schemas.microsoft.com/office/powerpoint/2010/main" val="274658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13" grpId="0"/>
      <p:bldP spid="17" grpId="0"/>
      <p:bldP spid="20" grpId="0"/>
      <p:bldP spid="21" grpId="0" animBg="1"/>
      <p:bldP spid="22" grpId="0" animBg="1"/>
      <p:bldP spid="23" grpId="0"/>
      <p:bldP spid="24" grpId="0"/>
      <p:bldP spid="25" grpId="0"/>
      <p:bldP spid="26" grpId="0"/>
      <p:bldP spid="29"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D2A26-3B96-50CF-C009-926AA69C6A44}"/>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40100FBE-6142-A439-AF95-EA5C6C1D21A1}"/>
              </a:ext>
            </a:extLst>
          </p:cNvPr>
          <p:cNvSpPr txBox="1"/>
          <p:nvPr/>
        </p:nvSpPr>
        <p:spPr>
          <a:xfrm>
            <a:off x="452135" y="816827"/>
            <a:ext cx="2553904"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6d. Neutralisation</a:t>
            </a:r>
          </a:p>
        </p:txBody>
      </p:sp>
      <p:sp>
        <p:nvSpPr>
          <p:cNvPr id="4" name="TextBox 3">
            <a:extLst>
              <a:ext uri="{FF2B5EF4-FFF2-40B4-BE49-F238E27FC236}">
                <a16:creationId xmlns:a16="http://schemas.microsoft.com/office/drawing/2014/main" id="{337D755E-05E1-4425-6B97-659E27AC855A}"/>
              </a:ext>
            </a:extLst>
          </p:cNvPr>
          <p:cNvSpPr txBox="1"/>
          <p:nvPr/>
        </p:nvSpPr>
        <p:spPr>
          <a:xfrm>
            <a:off x="467125" y="1281523"/>
            <a:ext cx="6697667"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6e. NaOH (aq) + HC</a:t>
            </a:r>
            <a:r>
              <a:rPr lang="en-US" sz="2200" b="1" dirty="0">
                <a:solidFill>
                  <a:schemeClr val="accent1"/>
                </a:solidFill>
                <a:latin typeface="PT Sans" panose="020B0503020203020204" pitchFamily="34" charset="77"/>
              </a:rPr>
              <a:t>l</a:t>
            </a:r>
            <a:r>
              <a:rPr lang="en-US" sz="2200" b="1" dirty="0">
                <a:solidFill>
                  <a:schemeClr val="accent1"/>
                </a:solidFill>
                <a:latin typeface="Century Gothic" panose="020B0502020202020204" pitchFamily="34" charset="0"/>
              </a:rPr>
              <a:t> (aq) </a:t>
            </a:r>
            <a:r>
              <a:rPr lang="en-US" sz="2200" b="1" dirty="0">
                <a:solidFill>
                  <a:schemeClr val="accent1"/>
                </a:solidFill>
                <a:latin typeface="Century Gothic" panose="020B0502020202020204" pitchFamily="34" charset="0"/>
                <a:sym typeface="Wingdings" pitchFamily="2" charset="2"/>
              </a:rPr>
              <a:t> NaC</a:t>
            </a:r>
            <a:r>
              <a:rPr lang="en-US" sz="2200" b="1" dirty="0">
                <a:solidFill>
                  <a:schemeClr val="accent1"/>
                </a:solidFill>
                <a:latin typeface="PT Sans" panose="020B0503020203020204" pitchFamily="34" charset="77"/>
                <a:sym typeface="Wingdings" pitchFamily="2" charset="2"/>
              </a:rPr>
              <a:t>l</a:t>
            </a:r>
            <a:r>
              <a:rPr lang="en-US" sz="2200" b="1" dirty="0">
                <a:solidFill>
                  <a:schemeClr val="accent1"/>
                </a:solidFill>
                <a:latin typeface="Century Gothic" panose="020B0502020202020204" pitchFamily="34" charset="0"/>
                <a:sym typeface="Wingdings" pitchFamily="2" charset="2"/>
              </a:rPr>
              <a:t> (aq) + H</a:t>
            </a:r>
            <a:r>
              <a:rPr lang="en-US" sz="2200" b="1" baseline="-25000" dirty="0">
                <a:solidFill>
                  <a:schemeClr val="accent1"/>
                </a:solidFill>
                <a:latin typeface="Century Gothic" panose="020B0502020202020204" pitchFamily="34" charset="0"/>
                <a:sym typeface="Wingdings" pitchFamily="2" charset="2"/>
              </a:rPr>
              <a:t>2</a:t>
            </a:r>
            <a:r>
              <a:rPr lang="en-US" sz="2200" b="1" dirty="0">
                <a:solidFill>
                  <a:schemeClr val="accent1"/>
                </a:solidFill>
                <a:latin typeface="Century Gothic" panose="020B0502020202020204" pitchFamily="34" charset="0"/>
                <a:sym typeface="Wingdings" pitchFamily="2" charset="2"/>
              </a:rPr>
              <a:t>O (l)</a:t>
            </a:r>
            <a:endParaRPr lang="en-US" sz="2200" b="1"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F99DC49C-A362-C8FB-68B1-AA2A7FB60112}"/>
              </a:ext>
            </a:extLst>
          </p:cNvPr>
          <p:cNvSpPr txBox="1"/>
          <p:nvPr/>
        </p:nvSpPr>
        <p:spPr>
          <a:xfrm>
            <a:off x="482116" y="1791188"/>
            <a:ext cx="3304110"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6f. Dissolved in solution</a:t>
            </a:r>
          </a:p>
        </p:txBody>
      </p:sp>
      <p:sp>
        <p:nvSpPr>
          <p:cNvPr id="6" name="TextBox 5">
            <a:extLst>
              <a:ext uri="{FF2B5EF4-FFF2-40B4-BE49-F238E27FC236}">
                <a16:creationId xmlns:a16="http://schemas.microsoft.com/office/drawing/2014/main" id="{762F08AA-3B27-D0EC-DEE4-C509F84D9529}"/>
              </a:ext>
            </a:extLst>
          </p:cNvPr>
          <p:cNvSpPr txBox="1"/>
          <p:nvPr/>
        </p:nvSpPr>
        <p:spPr>
          <a:xfrm>
            <a:off x="499605" y="2303352"/>
            <a:ext cx="10982862" cy="1446550"/>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6g. Sodium chloride is a soluble salt so would have to be separated from the water by evaporation or distillation. Water has a lower boiling point so would turn into a gas at a lower temperature when the mixture is heated, leaving behind the sodium chloride. </a:t>
            </a:r>
          </a:p>
        </p:txBody>
      </p:sp>
      <p:sp>
        <p:nvSpPr>
          <p:cNvPr id="7" name="TextBox 6">
            <a:extLst>
              <a:ext uri="{FF2B5EF4-FFF2-40B4-BE49-F238E27FC236}">
                <a16:creationId xmlns:a16="http://schemas.microsoft.com/office/drawing/2014/main" id="{0A3814E4-F042-ED07-C3EC-395747C0EFA9}"/>
              </a:ext>
            </a:extLst>
          </p:cNvPr>
          <p:cNvSpPr txBox="1"/>
          <p:nvPr/>
        </p:nvSpPr>
        <p:spPr>
          <a:xfrm>
            <a:off x="544575" y="3907299"/>
            <a:ext cx="2340705"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6h. Sulfuric acid</a:t>
            </a:r>
          </a:p>
        </p:txBody>
      </p:sp>
      <p:sp>
        <p:nvSpPr>
          <p:cNvPr id="8" name="TextBox 7">
            <a:extLst>
              <a:ext uri="{FF2B5EF4-FFF2-40B4-BE49-F238E27FC236}">
                <a16:creationId xmlns:a16="http://schemas.microsoft.com/office/drawing/2014/main" id="{34323BE5-F7AF-89EE-BA0F-B6DA8B90E7B8}"/>
              </a:ext>
            </a:extLst>
          </p:cNvPr>
          <p:cNvSpPr txBox="1"/>
          <p:nvPr/>
        </p:nvSpPr>
        <p:spPr>
          <a:xfrm>
            <a:off x="559565" y="4491916"/>
            <a:ext cx="1558440"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6i. Na</a:t>
            </a:r>
            <a:r>
              <a:rPr lang="en-US" sz="2200" b="1" baseline="-25000" dirty="0">
                <a:solidFill>
                  <a:schemeClr val="accent1"/>
                </a:solidFill>
                <a:latin typeface="Century Gothic" panose="020B0502020202020204" pitchFamily="34" charset="0"/>
              </a:rPr>
              <a:t>2</a:t>
            </a:r>
            <a:r>
              <a:rPr lang="en-US" sz="2200" b="1" dirty="0">
                <a:solidFill>
                  <a:schemeClr val="accent1"/>
                </a:solidFill>
                <a:latin typeface="Century Gothic" panose="020B0502020202020204" pitchFamily="34" charset="0"/>
              </a:rPr>
              <a:t>SO</a:t>
            </a:r>
            <a:r>
              <a:rPr lang="en-US" sz="2200" b="1" baseline="-25000" dirty="0">
                <a:solidFill>
                  <a:schemeClr val="accent1"/>
                </a:solidFill>
                <a:latin typeface="Century Gothic" panose="020B0502020202020204" pitchFamily="34" charset="0"/>
              </a:rPr>
              <a:t>4</a:t>
            </a:r>
          </a:p>
        </p:txBody>
      </p:sp>
    </p:spTree>
    <p:extLst>
      <p:ext uri="{BB962C8B-B14F-4D97-AF65-F5344CB8AC3E}">
        <p14:creationId xmlns:p14="http://schemas.microsoft.com/office/powerpoint/2010/main" val="62197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0E6E0-001F-7021-D139-72B4DA3954BE}"/>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7E0DA04C-6372-FBF6-F8FD-61D9B177561E}"/>
              </a:ext>
            </a:extLst>
          </p:cNvPr>
          <p:cNvSpPr txBox="1"/>
          <p:nvPr/>
        </p:nvSpPr>
        <p:spPr>
          <a:xfrm>
            <a:off x="422156" y="846807"/>
            <a:ext cx="1082348"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7a. 3.5</a:t>
            </a:r>
          </a:p>
        </p:txBody>
      </p:sp>
      <p:sp>
        <p:nvSpPr>
          <p:cNvPr id="4" name="TextBox 3">
            <a:extLst>
              <a:ext uri="{FF2B5EF4-FFF2-40B4-BE49-F238E27FC236}">
                <a16:creationId xmlns:a16="http://schemas.microsoft.com/office/drawing/2014/main" id="{44036FD3-2EFE-7C1A-3EE0-B43B046BD0C6}"/>
              </a:ext>
            </a:extLst>
          </p:cNvPr>
          <p:cNvSpPr txBox="1"/>
          <p:nvPr/>
        </p:nvSpPr>
        <p:spPr>
          <a:xfrm>
            <a:off x="439645" y="1328991"/>
            <a:ext cx="10817968"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7b. Solution Y was alkaline. When it was added to solution X, the pH of the solution increased.</a:t>
            </a:r>
          </a:p>
        </p:txBody>
      </p:sp>
      <p:sp>
        <p:nvSpPr>
          <p:cNvPr id="5" name="TextBox 4">
            <a:extLst>
              <a:ext uri="{FF2B5EF4-FFF2-40B4-BE49-F238E27FC236}">
                <a16:creationId xmlns:a16="http://schemas.microsoft.com/office/drawing/2014/main" id="{9A9B921D-2FB5-592C-093D-6F6DEA100CFB}"/>
              </a:ext>
            </a:extLst>
          </p:cNvPr>
          <p:cNvSpPr txBox="1"/>
          <p:nvPr/>
        </p:nvSpPr>
        <p:spPr>
          <a:xfrm>
            <a:off x="454635" y="2138459"/>
            <a:ext cx="1681871"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7c. 25 cm</a:t>
            </a:r>
            <a:r>
              <a:rPr lang="en-US" sz="2200" b="1" baseline="30000" dirty="0">
                <a:solidFill>
                  <a:schemeClr val="accent1"/>
                </a:solidFill>
                <a:latin typeface="Century Gothic" panose="020B0502020202020204" pitchFamily="34" charset="0"/>
              </a:rPr>
              <a:t>3</a:t>
            </a:r>
          </a:p>
        </p:txBody>
      </p:sp>
      <p:sp>
        <p:nvSpPr>
          <p:cNvPr id="6" name="TextBox 5">
            <a:extLst>
              <a:ext uri="{FF2B5EF4-FFF2-40B4-BE49-F238E27FC236}">
                <a16:creationId xmlns:a16="http://schemas.microsoft.com/office/drawing/2014/main" id="{6A6E8307-4F9C-B6C5-5FE3-BBD6C670380D}"/>
              </a:ext>
            </a:extLst>
          </p:cNvPr>
          <p:cNvSpPr txBox="1"/>
          <p:nvPr/>
        </p:nvSpPr>
        <p:spPr>
          <a:xfrm>
            <a:off x="454635" y="2588165"/>
            <a:ext cx="10293313"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8. </a:t>
            </a:r>
            <a:r>
              <a:rPr lang="en-US" sz="2200" b="1" u="sng" dirty="0">
                <a:solidFill>
                  <a:schemeClr val="accent1"/>
                </a:solidFill>
                <a:latin typeface="Century Gothic" panose="020B0502020202020204" pitchFamily="34" charset="0"/>
              </a:rPr>
              <a:t>Hydrogen ions </a:t>
            </a:r>
            <a:r>
              <a:rPr lang="en-US" sz="2200" b="1" dirty="0">
                <a:solidFill>
                  <a:schemeClr val="accent1"/>
                </a:solidFill>
                <a:latin typeface="Century Gothic" panose="020B0502020202020204" pitchFamily="34" charset="0"/>
              </a:rPr>
              <a:t>from the acid react with </a:t>
            </a:r>
            <a:r>
              <a:rPr lang="en-US" sz="2200" b="1" u="sng" dirty="0">
                <a:solidFill>
                  <a:schemeClr val="accent1"/>
                </a:solidFill>
                <a:latin typeface="Century Gothic" panose="020B0502020202020204" pitchFamily="34" charset="0"/>
              </a:rPr>
              <a:t>hydroxide ions </a:t>
            </a:r>
            <a:r>
              <a:rPr lang="en-US" sz="2200" b="1" dirty="0">
                <a:solidFill>
                  <a:schemeClr val="accent1"/>
                </a:solidFill>
                <a:latin typeface="Century Gothic" panose="020B0502020202020204" pitchFamily="34" charset="0"/>
              </a:rPr>
              <a:t>from the alkali to produce </a:t>
            </a:r>
            <a:r>
              <a:rPr lang="en-US" sz="2200" b="1" u="sng" dirty="0">
                <a:solidFill>
                  <a:schemeClr val="accent1"/>
                </a:solidFill>
                <a:latin typeface="Century Gothic" panose="020B0502020202020204" pitchFamily="34" charset="0"/>
              </a:rPr>
              <a:t>water molecules</a:t>
            </a:r>
            <a:r>
              <a:rPr lang="en-US" sz="2200" b="1" dirty="0">
                <a:solidFill>
                  <a:schemeClr val="accent1"/>
                </a:solidFill>
                <a:latin typeface="Century Gothic" panose="020B0502020202020204" pitchFamily="34" charset="0"/>
              </a:rPr>
              <a:t>.</a:t>
            </a:r>
          </a:p>
        </p:txBody>
      </p:sp>
      <p:sp>
        <p:nvSpPr>
          <p:cNvPr id="7" name="TextBox 6">
            <a:extLst>
              <a:ext uri="{FF2B5EF4-FFF2-40B4-BE49-F238E27FC236}">
                <a16:creationId xmlns:a16="http://schemas.microsoft.com/office/drawing/2014/main" id="{600FB213-A546-4ECF-1717-F930204556D8}"/>
              </a:ext>
            </a:extLst>
          </p:cNvPr>
          <p:cNvSpPr txBox="1"/>
          <p:nvPr/>
        </p:nvSpPr>
        <p:spPr>
          <a:xfrm>
            <a:off x="487114" y="3415122"/>
            <a:ext cx="10293313" cy="1107996"/>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9a.</a:t>
            </a:r>
          </a:p>
          <a:p>
            <a:r>
              <a:rPr lang="en-US" sz="2200" b="1" dirty="0">
                <a:solidFill>
                  <a:schemeClr val="accent1"/>
                </a:solidFill>
                <a:latin typeface="Century Gothic" panose="020B0502020202020204" pitchFamily="34" charset="0"/>
              </a:rPr>
              <a:t>Barium hydroxide + hydrochloric acid </a:t>
            </a:r>
            <a:r>
              <a:rPr lang="en-US" sz="2200" b="1" dirty="0">
                <a:solidFill>
                  <a:schemeClr val="accent1"/>
                </a:solidFill>
                <a:latin typeface="Century Gothic" panose="020B0502020202020204" pitchFamily="34" charset="0"/>
                <a:sym typeface="Wingdings" pitchFamily="2" charset="2"/>
              </a:rPr>
              <a:t> barium chloride + water</a:t>
            </a:r>
          </a:p>
          <a:p>
            <a:r>
              <a:rPr lang="en-US" sz="2200" b="1" dirty="0">
                <a:solidFill>
                  <a:schemeClr val="accent1"/>
                </a:solidFill>
                <a:latin typeface="Century Gothic" panose="020B0502020202020204" pitchFamily="34" charset="0"/>
                <a:sym typeface="Wingdings" pitchFamily="2" charset="2"/>
              </a:rPr>
              <a:t>Ba(OH)</a:t>
            </a:r>
            <a:r>
              <a:rPr lang="en-US" sz="2200" b="1" baseline="-25000" dirty="0">
                <a:solidFill>
                  <a:schemeClr val="accent1"/>
                </a:solidFill>
                <a:latin typeface="Century Gothic" panose="020B0502020202020204" pitchFamily="34" charset="0"/>
                <a:sym typeface="Wingdings" pitchFamily="2" charset="2"/>
              </a:rPr>
              <a:t>2</a:t>
            </a:r>
            <a:r>
              <a:rPr lang="en-US" sz="2200" b="1" dirty="0">
                <a:solidFill>
                  <a:schemeClr val="accent1"/>
                </a:solidFill>
                <a:latin typeface="Century Gothic" panose="020B0502020202020204" pitchFamily="34" charset="0"/>
                <a:sym typeface="Wingdings" pitchFamily="2" charset="2"/>
              </a:rPr>
              <a:t> + 2 HC</a:t>
            </a:r>
            <a:r>
              <a:rPr lang="en-US" sz="2200" b="1" dirty="0">
                <a:solidFill>
                  <a:schemeClr val="accent1"/>
                </a:solidFill>
                <a:latin typeface="PT Sans" panose="020B0503020203020204" pitchFamily="34" charset="77"/>
                <a:sym typeface="Wingdings" pitchFamily="2" charset="2"/>
              </a:rPr>
              <a:t>l</a:t>
            </a:r>
            <a:r>
              <a:rPr lang="en-US" sz="2200" b="1" dirty="0">
                <a:solidFill>
                  <a:schemeClr val="accent1"/>
                </a:solidFill>
                <a:latin typeface="Century Gothic" panose="020B0502020202020204" pitchFamily="34" charset="0"/>
                <a:sym typeface="Wingdings" pitchFamily="2" charset="2"/>
              </a:rPr>
              <a:t>  BaC</a:t>
            </a:r>
            <a:r>
              <a:rPr lang="en-US" sz="2200" b="1" dirty="0">
                <a:solidFill>
                  <a:schemeClr val="accent1"/>
                </a:solidFill>
                <a:latin typeface="PT Sans" panose="020B0503020203020204" pitchFamily="34" charset="77"/>
                <a:sym typeface="Wingdings" pitchFamily="2" charset="2"/>
              </a:rPr>
              <a:t>l</a:t>
            </a:r>
            <a:r>
              <a:rPr lang="en-US" sz="2200" b="1" baseline="-25000" dirty="0">
                <a:solidFill>
                  <a:schemeClr val="accent1"/>
                </a:solidFill>
                <a:latin typeface="Century Gothic" panose="020B0502020202020204" pitchFamily="34" charset="0"/>
                <a:sym typeface="Wingdings" pitchFamily="2" charset="2"/>
              </a:rPr>
              <a:t>2</a:t>
            </a:r>
            <a:r>
              <a:rPr lang="en-US" sz="2200" b="1" dirty="0">
                <a:solidFill>
                  <a:schemeClr val="accent1"/>
                </a:solidFill>
                <a:latin typeface="Century Gothic" panose="020B0502020202020204" pitchFamily="34" charset="0"/>
                <a:sym typeface="Wingdings" pitchFamily="2" charset="2"/>
              </a:rPr>
              <a:t> + 2 H</a:t>
            </a:r>
            <a:r>
              <a:rPr lang="en-US" sz="2200" b="1" baseline="-25000" dirty="0">
                <a:solidFill>
                  <a:schemeClr val="accent1"/>
                </a:solidFill>
                <a:latin typeface="Century Gothic" panose="020B0502020202020204" pitchFamily="34" charset="0"/>
                <a:sym typeface="Wingdings" pitchFamily="2" charset="2"/>
              </a:rPr>
              <a:t>2</a:t>
            </a:r>
            <a:r>
              <a:rPr lang="en-US" sz="2200" b="1" dirty="0">
                <a:solidFill>
                  <a:schemeClr val="accent1"/>
                </a:solidFill>
                <a:latin typeface="Century Gothic" panose="020B0502020202020204" pitchFamily="34" charset="0"/>
                <a:sym typeface="Wingdings" pitchFamily="2" charset="2"/>
              </a:rPr>
              <a:t>O</a:t>
            </a:r>
            <a:endParaRPr lang="en-US" sz="2200" b="1"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9A9B6AB4-C1C2-36FD-02DD-ACA91F3919FE}"/>
              </a:ext>
            </a:extLst>
          </p:cNvPr>
          <p:cNvSpPr txBox="1"/>
          <p:nvPr/>
        </p:nvSpPr>
        <p:spPr>
          <a:xfrm>
            <a:off x="504604" y="4481922"/>
            <a:ext cx="8159712" cy="1107996"/>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9b.</a:t>
            </a:r>
          </a:p>
          <a:p>
            <a:r>
              <a:rPr lang="en-US" sz="2200" b="1" dirty="0">
                <a:solidFill>
                  <a:schemeClr val="accent1"/>
                </a:solidFill>
                <a:latin typeface="Century Gothic" panose="020B0502020202020204" pitchFamily="34" charset="0"/>
              </a:rPr>
              <a:t>Sulfuric acid + sodium hydroxide </a:t>
            </a:r>
            <a:r>
              <a:rPr lang="en-US" sz="2200" b="1" dirty="0">
                <a:solidFill>
                  <a:schemeClr val="accent1"/>
                </a:solidFill>
                <a:latin typeface="Century Gothic" panose="020B0502020202020204" pitchFamily="34" charset="0"/>
                <a:sym typeface="Wingdings" pitchFamily="2" charset="2"/>
              </a:rPr>
              <a:t> sodium sulfate + water</a:t>
            </a:r>
          </a:p>
          <a:p>
            <a:r>
              <a:rPr lang="en-US" sz="2200" b="1" dirty="0">
                <a:solidFill>
                  <a:schemeClr val="accent1"/>
                </a:solidFill>
                <a:latin typeface="Century Gothic" panose="020B0502020202020204" pitchFamily="34" charset="0"/>
                <a:sym typeface="Wingdings" pitchFamily="2" charset="2"/>
              </a:rPr>
              <a:t>H</a:t>
            </a:r>
            <a:r>
              <a:rPr lang="en-US" sz="2200" b="1" baseline="-25000" dirty="0">
                <a:solidFill>
                  <a:schemeClr val="accent1"/>
                </a:solidFill>
                <a:latin typeface="Century Gothic" panose="020B0502020202020204" pitchFamily="34" charset="0"/>
                <a:sym typeface="Wingdings" pitchFamily="2" charset="2"/>
              </a:rPr>
              <a:t>2</a:t>
            </a:r>
            <a:r>
              <a:rPr lang="en-US" sz="2200" b="1" dirty="0">
                <a:solidFill>
                  <a:schemeClr val="accent1"/>
                </a:solidFill>
                <a:latin typeface="Century Gothic" panose="020B0502020202020204" pitchFamily="34" charset="0"/>
                <a:sym typeface="Wingdings" pitchFamily="2" charset="2"/>
              </a:rPr>
              <a:t>SO</a:t>
            </a:r>
            <a:r>
              <a:rPr lang="en-US" sz="2200" b="1" baseline="-25000" dirty="0">
                <a:solidFill>
                  <a:schemeClr val="accent1"/>
                </a:solidFill>
                <a:latin typeface="Century Gothic" panose="020B0502020202020204" pitchFamily="34" charset="0"/>
                <a:sym typeface="Wingdings" pitchFamily="2" charset="2"/>
              </a:rPr>
              <a:t>4</a:t>
            </a:r>
            <a:r>
              <a:rPr lang="en-US" sz="2200" b="1" dirty="0">
                <a:solidFill>
                  <a:schemeClr val="accent1"/>
                </a:solidFill>
                <a:latin typeface="Century Gothic" panose="020B0502020202020204" pitchFamily="34" charset="0"/>
                <a:sym typeface="Wingdings" pitchFamily="2" charset="2"/>
              </a:rPr>
              <a:t> + 2 NaOH  Na</a:t>
            </a:r>
            <a:r>
              <a:rPr lang="en-US" sz="2200" b="1" baseline="-25000" dirty="0">
                <a:solidFill>
                  <a:schemeClr val="accent1"/>
                </a:solidFill>
                <a:latin typeface="Century Gothic" panose="020B0502020202020204" pitchFamily="34" charset="0"/>
                <a:sym typeface="Wingdings" pitchFamily="2" charset="2"/>
              </a:rPr>
              <a:t>2</a:t>
            </a:r>
            <a:r>
              <a:rPr lang="en-US" sz="2200" b="1" dirty="0">
                <a:solidFill>
                  <a:schemeClr val="accent1"/>
                </a:solidFill>
                <a:latin typeface="Century Gothic" panose="020B0502020202020204" pitchFamily="34" charset="0"/>
                <a:sym typeface="Wingdings" pitchFamily="2" charset="2"/>
              </a:rPr>
              <a:t>SO</a:t>
            </a:r>
            <a:r>
              <a:rPr lang="en-US" sz="2200" b="1" baseline="-25000" dirty="0">
                <a:solidFill>
                  <a:schemeClr val="accent1"/>
                </a:solidFill>
                <a:latin typeface="Century Gothic" panose="020B0502020202020204" pitchFamily="34" charset="0"/>
                <a:sym typeface="Wingdings" pitchFamily="2" charset="2"/>
              </a:rPr>
              <a:t>4</a:t>
            </a:r>
            <a:r>
              <a:rPr lang="en-US" sz="2200" b="1" dirty="0">
                <a:solidFill>
                  <a:schemeClr val="accent1"/>
                </a:solidFill>
                <a:latin typeface="Century Gothic" panose="020B0502020202020204" pitchFamily="34" charset="0"/>
                <a:sym typeface="Wingdings" pitchFamily="2" charset="2"/>
              </a:rPr>
              <a:t> + 2 H</a:t>
            </a:r>
            <a:r>
              <a:rPr lang="en-US" sz="2200" b="1" baseline="-25000" dirty="0">
                <a:solidFill>
                  <a:schemeClr val="accent1"/>
                </a:solidFill>
                <a:latin typeface="Century Gothic" panose="020B0502020202020204" pitchFamily="34" charset="0"/>
                <a:sym typeface="Wingdings" pitchFamily="2" charset="2"/>
              </a:rPr>
              <a:t>2</a:t>
            </a:r>
            <a:r>
              <a:rPr lang="en-US" sz="2200" b="1" dirty="0">
                <a:solidFill>
                  <a:schemeClr val="accent1"/>
                </a:solidFill>
                <a:latin typeface="Century Gothic" panose="020B0502020202020204" pitchFamily="34" charset="0"/>
                <a:sym typeface="Wingdings" pitchFamily="2" charset="2"/>
              </a:rPr>
              <a:t>O</a:t>
            </a:r>
            <a:endParaRPr lang="en-US" sz="2200" b="1" dirty="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E68C29F2-1928-B921-AA25-D040270E2E8A}"/>
              </a:ext>
            </a:extLst>
          </p:cNvPr>
          <p:cNvSpPr txBox="1"/>
          <p:nvPr/>
        </p:nvSpPr>
        <p:spPr>
          <a:xfrm>
            <a:off x="537081" y="5585112"/>
            <a:ext cx="10293313" cy="1107996"/>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9c.</a:t>
            </a:r>
          </a:p>
          <a:p>
            <a:r>
              <a:rPr lang="en-US" sz="2200" b="1" dirty="0">
                <a:solidFill>
                  <a:schemeClr val="accent1"/>
                </a:solidFill>
                <a:latin typeface="Century Gothic" panose="020B0502020202020204" pitchFamily="34" charset="0"/>
              </a:rPr>
              <a:t>Lithium hydroxide + nitric acid </a:t>
            </a:r>
            <a:r>
              <a:rPr lang="en-US" sz="2200" b="1" dirty="0">
                <a:solidFill>
                  <a:schemeClr val="accent1"/>
                </a:solidFill>
                <a:latin typeface="Century Gothic" panose="020B0502020202020204" pitchFamily="34" charset="0"/>
                <a:sym typeface="Wingdings" pitchFamily="2" charset="2"/>
              </a:rPr>
              <a:t> lithium nitrate + water</a:t>
            </a:r>
          </a:p>
          <a:p>
            <a:r>
              <a:rPr lang="en-US" sz="2200" b="1" dirty="0" err="1">
                <a:solidFill>
                  <a:schemeClr val="accent1"/>
                </a:solidFill>
                <a:latin typeface="Century Gothic" panose="020B0502020202020204" pitchFamily="34" charset="0"/>
                <a:sym typeface="Wingdings" pitchFamily="2" charset="2"/>
              </a:rPr>
              <a:t>LiOH</a:t>
            </a:r>
            <a:r>
              <a:rPr lang="en-US" sz="2200" b="1" dirty="0">
                <a:solidFill>
                  <a:schemeClr val="accent1"/>
                </a:solidFill>
                <a:latin typeface="Century Gothic" panose="020B0502020202020204" pitchFamily="34" charset="0"/>
                <a:sym typeface="Wingdings" pitchFamily="2" charset="2"/>
              </a:rPr>
              <a:t> + HNO</a:t>
            </a:r>
            <a:r>
              <a:rPr lang="en-US" sz="2200" b="1" baseline="-25000" dirty="0">
                <a:solidFill>
                  <a:schemeClr val="accent1"/>
                </a:solidFill>
                <a:latin typeface="Century Gothic" panose="020B0502020202020204" pitchFamily="34" charset="0"/>
                <a:sym typeface="Wingdings" pitchFamily="2" charset="2"/>
              </a:rPr>
              <a:t>3</a:t>
            </a:r>
            <a:r>
              <a:rPr lang="en-US" sz="2200" b="1" dirty="0">
                <a:solidFill>
                  <a:schemeClr val="accent1"/>
                </a:solidFill>
                <a:latin typeface="Century Gothic" panose="020B0502020202020204" pitchFamily="34" charset="0"/>
                <a:sym typeface="Wingdings" pitchFamily="2" charset="2"/>
              </a:rPr>
              <a:t>  LiNO</a:t>
            </a:r>
            <a:r>
              <a:rPr lang="en-US" sz="2200" b="1" baseline="-25000" dirty="0">
                <a:solidFill>
                  <a:schemeClr val="accent1"/>
                </a:solidFill>
                <a:latin typeface="Century Gothic" panose="020B0502020202020204" pitchFamily="34" charset="0"/>
                <a:sym typeface="Wingdings" pitchFamily="2" charset="2"/>
              </a:rPr>
              <a:t>3</a:t>
            </a:r>
            <a:r>
              <a:rPr lang="en-US" sz="2200" b="1" dirty="0">
                <a:solidFill>
                  <a:schemeClr val="accent1"/>
                </a:solidFill>
                <a:latin typeface="Century Gothic" panose="020B0502020202020204" pitchFamily="34" charset="0"/>
                <a:sym typeface="Wingdings" pitchFamily="2" charset="2"/>
              </a:rPr>
              <a:t> + H</a:t>
            </a:r>
            <a:r>
              <a:rPr lang="en-US" sz="2200" b="1" baseline="-25000" dirty="0">
                <a:solidFill>
                  <a:schemeClr val="accent1"/>
                </a:solidFill>
                <a:latin typeface="Century Gothic" panose="020B0502020202020204" pitchFamily="34" charset="0"/>
                <a:sym typeface="Wingdings" pitchFamily="2" charset="2"/>
              </a:rPr>
              <a:t>2</a:t>
            </a:r>
            <a:r>
              <a:rPr lang="en-US" sz="2200" b="1" dirty="0">
                <a:solidFill>
                  <a:schemeClr val="accent1"/>
                </a:solidFill>
                <a:latin typeface="Century Gothic" panose="020B0502020202020204" pitchFamily="34" charset="0"/>
                <a:sym typeface="Wingdings" pitchFamily="2" charset="2"/>
              </a:rPr>
              <a:t>O</a:t>
            </a:r>
            <a:endParaRPr lang="en-US" sz="2200" b="1"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409E2AA1-23AD-2027-F720-A7E0C4EF976B}"/>
              </a:ext>
            </a:extLst>
          </p:cNvPr>
          <p:cNvSpPr txBox="1"/>
          <p:nvPr/>
        </p:nvSpPr>
        <p:spPr>
          <a:xfrm>
            <a:off x="9143999" y="4826695"/>
            <a:ext cx="2353456" cy="1446550"/>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10.</a:t>
            </a:r>
          </a:p>
          <a:p>
            <a:r>
              <a:rPr lang="en-US" sz="2200" b="1" dirty="0">
                <a:solidFill>
                  <a:schemeClr val="accent1"/>
                </a:solidFill>
                <a:latin typeface="Century Gothic" panose="020B0502020202020204" pitchFamily="34" charset="0"/>
              </a:rPr>
              <a:t>M</a:t>
            </a:r>
            <a:r>
              <a:rPr lang="en-US" sz="2200" b="1" baseline="-25000" dirty="0">
                <a:solidFill>
                  <a:schemeClr val="accent1"/>
                </a:solidFill>
                <a:latin typeface="Century Gothic" panose="020B0502020202020204" pitchFamily="34" charset="0"/>
              </a:rPr>
              <a:t>r</a:t>
            </a:r>
            <a:r>
              <a:rPr lang="en-US" sz="2200" b="1" dirty="0">
                <a:solidFill>
                  <a:schemeClr val="accent1"/>
                </a:solidFill>
                <a:latin typeface="Century Gothic" panose="020B0502020202020204" pitchFamily="34" charset="0"/>
              </a:rPr>
              <a:t> BaC</a:t>
            </a:r>
            <a:r>
              <a:rPr lang="en-US" sz="2200" b="1" dirty="0">
                <a:solidFill>
                  <a:schemeClr val="accent1"/>
                </a:solidFill>
                <a:latin typeface="PT Sans" panose="020B0503020203020204" pitchFamily="34" charset="77"/>
              </a:rPr>
              <a:t>l</a:t>
            </a:r>
            <a:r>
              <a:rPr lang="en-US" sz="2200" b="1" baseline="-25000" dirty="0">
                <a:solidFill>
                  <a:schemeClr val="accent1"/>
                </a:solidFill>
                <a:latin typeface="Century Gothic" panose="020B0502020202020204" pitchFamily="34" charset="0"/>
              </a:rPr>
              <a:t>2</a:t>
            </a:r>
            <a:r>
              <a:rPr lang="en-US" sz="2200" b="1" dirty="0">
                <a:solidFill>
                  <a:schemeClr val="accent1"/>
                </a:solidFill>
                <a:latin typeface="Century Gothic" panose="020B0502020202020204" pitchFamily="34" charset="0"/>
              </a:rPr>
              <a:t> = 208  </a:t>
            </a:r>
          </a:p>
          <a:p>
            <a:r>
              <a:rPr lang="en-US" sz="2200" b="1" dirty="0">
                <a:solidFill>
                  <a:schemeClr val="accent1"/>
                </a:solidFill>
                <a:latin typeface="Century Gothic" panose="020B0502020202020204" pitchFamily="34" charset="0"/>
              </a:rPr>
              <a:t>M</a:t>
            </a:r>
            <a:r>
              <a:rPr lang="en-US" sz="2200" b="1" baseline="-25000" dirty="0">
                <a:solidFill>
                  <a:schemeClr val="accent1"/>
                </a:solidFill>
                <a:latin typeface="Century Gothic" panose="020B0502020202020204" pitchFamily="34" charset="0"/>
              </a:rPr>
              <a:t>r</a:t>
            </a:r>
            <a:r>
              <a:rPr lang="en-US" sz="2200" b="1" dirty="0">
                <a:solidFill>
                  <a:schemeClr val="accent1"/>
                </a:solidFill>
                <a:latin typeface="Century Gothic" panose="020B0502020202020204" pitchFamily="34" charset="0"/>
              </a:rPr>
              <a:t> Na</a:t>
            </a:r>
            <a:r>
              <a:rPr lang="en-US" sz="2200" b="1" baseline="-25000" dirty="0">
                <a:solidFill>
                  <a:schemeClr val="accent1"/>
                </a:solidFill>
                <a:latin typeface="Century Gothic" panose="020B0502020202020204" pitchFamily="34" charset="0"/>
              </a:rPr>
              <a:t>2</a:t>
            </a:r>
            <a:r>
              <a:rPr lang="en-US" sz="2200" b="1" dirty="0">
                <a:solidFill>
                  <a:schemeClr val="accent1"/>
                </a:solidFill>
                <a:latin typeface="Century Gothic" panose="020B0502020202020204" pitchFamily="34" charset="0"/>
              </a:rPr>
              <a:t>SO</a:t>
            </a:r>
            <a:r>
              <a:rPr lang="en-US" sz="2200" b="1" baseline="-25000" dirty="0">
                <a:solidFill>
                  <a:schemeClr val="accent1"/>
                </a:solidFill>
                <a:latin typeface="Century Gothic" panose="020B0502020202020204" pitchFamily="34" charset="0"/>
              </a:rPr>
              <a:t>4</a:t>
            </a:r>
            <a:r>
              <a:rPr lang="en-US" sz="2200" b="1" dirty="0">
                <a:solidFill>
                  <a:schemeClr val="accent1"/>
                </a:solidFill>
                <a:latin typeface="Century Gothic" panose="020B0502020202020204" pitchFamily="34" charset="0"/>
              </a:rPr>
              <a:t> 142</a:t>
            </a:r>
          </a:p>
          <a:p>
            <a:r>
              <a:rPr lang="en-US" sz="2200" b="1" dirty="0">
                <a:solidFill>
                  <a:schemeClr val="accent1"/>
                </a:solidFill>
                <a:latin typeface="Century Gothic" panose="020B0502020202020204" pitchFamily="34" charset="0"/>
              </a:rPr>
              <a:t>M</a:t>
            </a:r>
            <a:r>
              <a:rPr lang="en-US" sz="2200" b="1" baseline="-25000" dirty="0">
                <a:solidFill>
                  <a:schemeClr val="accent1"/>
                </a:solidFill>
                <a:latin typeface="Century Gothic" panose="020B0502020202020204" pitchFamily="34" charset="0"/>
              </a:rPr>
              <a:t>r</a:t>
            </a:r>
            <a:r>
              <a:rPr lang="en-US" sz="2200" b="1" dirty="0">
                <a:solidFill>
                  <a:schemeClr val="accent1"/>
                </a:solidFill>
                <a:latin typeface="Century Gothic" panose="020B0502020202020204" pitchFamily="34" charset="0"/>
              </a:rPr>
              <a:t> LiNO</a:t>
            </a:r>
            <a:r>
              <a:rPr lang="en-US" sz="2200" b="1" baseline="-25000" dirty="0">
                <a:solidFill>
                  <a:schemeClr val="accent1"/>
                </a:solidFill>
                <a:latin typeface="Century Gothic" panose="020B0502020202020204" pitchFamily="34" charset="0"/>
              </a:rPr>
              <a:t>3</a:t>
            </a:r>
            <a:r>
              <a:rPr lang="en-US" sz="2200" b="1" dirty="0">
                <a:solidFill>
                  <a:schemeClr val="accent1"/>
                </a:solidFill>
                <a:latin typeface="Century Gothic" panose="020B0502020202020204" pitchFamily="34" charset="0"/>
              </a:rPr>
              <a:t> = 69</a:t>
            </a:r>
          </a:p>
        </p:txBody>
      </p:sp>
    </p:spTree>
    <p:extLst>
      <p:ext uri="{BB962C8B-B14F-4D97-AF65-F5344CB8AC3E}">
        <p14:creationId xmlns:p14="http://schemas.microsoft.com/office/powerpoint/2010/main" val="147811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BA75A-6437-7D91-B77C-EBCD6FC60564}"/>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6C9787F7-63AC-A558-5AE2-FAE81F379FCE}"/>
              </a:ext>
            </a:extLst>
          </p:cNvPr>
          <p:cNvSpPr txBox="1"/>
          <p:nvPr/>
        </p:nvSpPr>
        <p:spPr>
          <a:xfrm>
            <a:off x="422156" y="846807"/>
            <a:ext cx="3299301"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11a. sodium hydroxide</a:t>
            </a:r>
          </a:p>
        </p:txBody>
      </p:sp>
      <p:sp>
        <p:nvSpPr>
          <p:cNvPr id="4" name="TextBox 3">
            <a:extLst>
              <a:ext uri="{FF2B5EF4-FFF2-40B4-BE49-F238E27FC236}">
                <a16:creationId xmlns:a16="http://schemas.microsoft.com/office/drawing/2014/main" id="{A1E12B92-4E46-2C41-6633-6C474861EC7F}"/>
              </a:ext>
            </a:extLst>
          </p:cNvPr>
          <p:cNvSpPr txBox="1"/>
          <p:nvPr/>
        </p:nvSpPr>
        <p:spPr>
          <a:xfrm>
            <a:off x="424654" y="1239050"/>
            <a:ext cx="9685665"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11b. sodium hydroxide + hydrochloric acid </a:t>
            </a:r>
            <a:r>
              <a:rPr lang="en-US" sz="2200" b="1" dirty="0">
                <a:solidFill>
                  <a:schemeClr val="accent1"/>
                </a:solidFill>
                <a:latin typeface="Century Gothic" panose="020B0502020202020204" pitchFamily="34" charset="0"/>
                <a:sym typeface="Wingdings" pitchFamily="2" charset="2"/>
              </a:rPr>
              <a:t> sodium chloride + water</a:t>
            </a:r>
            <a:endParaRPr lang="en-US" sz="2200" b="1"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4D5C3384-E6F9-7BBF-BD2B-17E6B65186C4}"/>
              </a:ext>
            </a:extLst>
          </p:cNvPr>
          <p:cNvSpPr txBox="1"/>
          <p:nvPr/>
        </p:nvSpPr>
        <p:spPr>
          <a:xfrm>
            <a:off x="424655" y="1643784"/>
            <a:ext cx="4499950"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11c. NaOH + HC</a:t>
            </a:r>
            <a:r>
              <a:rPr lang="en-US" sz="2200" b="1" dirty="0">
                <a:solidFill>
                  <a:schemeClr val="accent1"/>
                </a:solidFill>
                <a:latin typeface="PT Sans" panose="020B0503020203020204" pitchFamily="34" charset="77"/>
              </a:rPr>
              <a:t>l</a:t>
            </a:r>
            <a:r>
              <a:rPr lang="en-US" sz="2200" b="1" dirty="0">
                <a:solidFill>
                  <a:schemeClr val="accent1"/>
                </a:solidFill>
                <a:latin typeface="Century Gothic" panose="020B0502020202020204" pitchFamily="34" charset="0"/>
              </a:rPr>
              <a:t> </a:t>
            </a:r>
            <a:r>
              <a:rPr lang="en-US" sz="2200" b="1" dirty="0">
                <a:solidFill>
                  <a:schemeClr val="accent1"/>
                </a:solidFill>
                <a:latin typeface="Century Gothic" panose="020B0502020202020204" pitchFamily="34" charset="0"/>
                <a:sym typeface="Wingdings" pitchFamily="2" charset="2"/>
              </a:rPr>
              <a:t> NaC</a:t>
            </a:r>
            <a:r>
              <a:rPr lang="en-US" sz="2200" b="1" dirty="0">
                <a:solidFill>
                  <a:schemeClr val="accent1"/>
                </a:solidFill>
                <a:latin typeface="PT Sans" panose="020B0503020203020204" pitchFamily="34" charset="77"/>
                <a:sym typeface="Wingdings" pitchFamily="2" charset="2"/>
              </a:rPr>
              <a:t>l</a:t>
            </a:r>
            <a:r>
              <a:rPr lang="en-US" sz="2200" b="1" dirty="0">
                <a:solidFill>
                  <a:schemeClr val="accent1"/>
                </a:solidFill>
                <a:latin typeface="Century Gothic" panose="020B0502020202020204" pitchFamily="34" charset="0"/>
                <a:sym typeface="Wingdings" pitchFamily="2" charset="2"/>
              </a:rPr>
              <a:t> + H</a:t>
            </a:r>
            <a:r>
              <a:rPr lang="en-US" sz="2200" b="1" baseline="-25000" dirty="0">
                <a:solidFill>
                  <a:schemeClr val="accent1"/>
                </a:solidFill>
                <a:latin typeface="Century Gothic" panose="020B0502020202020204" pitchFamily="34" charset="0"/>
                <a:sym typeface="Wingdings" pitchFamily="2" charset="2"/>
              </a:rPr>
              <a:t>2</a:t>
            </a:r>
            <a:r>
              <a:rPr lang="en-US" sz="2200" b="1" dirty="0">
                <a:solidFill>
                  <a:schemeClr val="accent1"/>
                </a:solidFill>
                <a:latin typeface="Century Gothic" panose="020B0502020202020204" pitchFamily="34" charset="0"/>
                <a:sym typeface="Wingdings" pitchFamily="2" charset="2"/>
              </a:rPr>
              <a:t>O</a:t>
            </a:r>
            <a:endParaRPr lang="en-US" sz="2200" b="1"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4FBA9CB2-B05A-F64E-1C19-345AB4A9AD8B}"/>
              </a:ext>
            </a:extLst>
          </p:cNvPr>
          <p:cNvSpPr txBox="1"/>
          <p:nvPr/>
        </p:nvSpPr>
        <p:spPr>
          <a:xfrm>
            <a:off x="412164" y="2051017"/>
            <a:ext cx="4618572"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11d. H</a:t>
            </a:r>
            <a:r>
              <a:rPr lang="en-US" sz="2200" b="1" baseline="30000" dirty="0">
                <a:solidFill>
                  <a:schemeClr val="accent1"/>
                </a:solidFill>
                <a:latin typeface="Century Gothic" panose="020B0502020202020204" pitchFamily="34" charset="0"/>
              </a:rPr>
              <a:t>+ </a:t>
            </a:r>
            <a:r>
              <a:rPr lang="en-US" sz="2200" b="1" dirty="0">
                <a:solidFill>
                  <a:schemeClr val="accent1"/>
                </a:solidFill>
                <a:latin typeface="Century Gothic" panose="020B0502020202020204" pitchFamily="34" charset="0"/>
              </a:rPr>
              <a:t>(aq) + OH</a:t>
            </a:r>
            <a:r>
              <a:rPr lang="en-US" sz="2200" b="1" baseline="30000" dirty="0">
                <a:solidFill>
                  <a:schemeClr val="accent1"/>
                </a:solidFill>
                <a:latin typeface="Century Gothic" panose="020B0502020202020204" pitchFamily="34" charset="0"/>
              </a:rPr>
              <a:t>-</a:t>
            </a:r>
            <a:r>
              <a:rPr lang="en-US" sz="2200" b="1" dirty="0">
                <a:solidFill>
                  <a:schemeClr val="accent1"/>
                </a:solidFill>
                <a:latin typeface="Century Gothic" panose="020B0502020202020204" pitchFamily="34" charset="0"/>
              </a:rPr>
              <a:t> (aq) </a:t>
            </a:r>
            <a:r>
              <a:rPr lang="en-US" sz="2200" b="1" dirty="0">
                <a:solidFill>
                  <a:schemeClr val="accent1"/>
                </a:solidFill>
                <a:latin typeface="Century Gothic" panose="020B0502020202020204" pitchFamily="34" charset="0"/>
                <a:sym typeface="Wingdings" pitchFamily="2" charset="2"/>
              </a:rPr>
              <a:t> H</a:t>
            </a:r>
            <a:r>
              <a:rPr lang="en-US" sz="2200" b="1" baseline="-25000" dirty="0">
                <a:solidFill>
                  <a:schemeClr val="accent1"/>
                </a:solidFill>
                <a:latin typeface="Century Gothic" panose="020B0502020202020204" pitchFamily="34" charset="0"/>
                <a:sym typeface="Wingdings" pitchFamily="2" charset="2"/>
              </a:rPr>
              <a:t>2</a:t>
            </a:r>
            <a:r>
              <a:rPr lang="en-US" sz="2200" b="1" dirty="0">
                <a:solidFill>
                  <a:schemeClr val="accent1"/>
                </a:solidFill>
                <a:latin typeface="Century Gothic" panose="020B0502020202020204" pitchFamily="34" charset="0"/>
                <a:sym typeface="Wingdings" pitchFamily="2" charset="2"/>
              </a:rPr>
              <a:t>O (l)</a:t>
            </a:r>
            <a:endParaRPr lang="en-US" sz="2200" b="1"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7CE2656C-186F-FFC8-064C-3380E60C7439}"/>
              </a:ext>
            </a:extLst>
          </p:cNvPr>
          <p:cNvSpPr txBox="1"/>
          <p:nvPr/>
        </p:nvSpPr>
        <p:spPr>
          <a:xfrm>
            <a:off x="412163" y="2470742"/>
            <a:ext cx="3034805"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11e. sodium chloride</a:t>
            </a:r>
          </a:p>
        </p:txBody>
      </p:sp>
      <p:sp>
        <p:nvSpPr>
          <p:cNvPr id="8" name="TextBox 7">
            <a:extLst>
              <a:ext uri="{FF2B5EF4-FFF2-40B4-BE49-F238E27FC236}">
                <a16:creationId xmlns:a16="http://schemas.microsoft.com/office/drawing/2014/main" id="{24634B80-C7B7-BF03-FC2A-0CFEAA3543F1}"/>
              </a:ext>
            </a:extLst>
          </p:cNvPr>
          <p:cNvSpPr txBox="1"/>
          <p:nvPr/>
        </p:nvSpPr>
        <p:spPr>
          <a:xfrm>
            <a:off x="412164" y="2860485"/>
            <a:ext cx="2661306"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11f. 23+35.5 = 58.5</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DDD7769-48DB-96B8-9C24-214CB16E0B19}"/>
                  </a:ext>
                </a:extLst>
              </p:cNvPr>
              <p:cNvSpPr txBox="1"/>
              <p:nvPr/>
            </p:nvSpPr>
            <p:spPr>
              <a:xfrm>
                <a:off x="427154" y="3280211"/>
                <a:ext cx="5497146" cy="1516313"/>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11g. </a:t>
                </a:r>
                <a14:m>
                  <m:oMath xmlns:m="http://schemas.openxmlformats.org/officeDocument/2006/math">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𝐛𝐲</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𝐦𝐚𝐬𝐬</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𝐞𝐥𝐞𝐦𝐞𝐧𝐭</m:t>
                        </m:r>
                      </m:num>
                      <m:den>
                        <m:r>
                          <a:rPr lang="en-GB" sz="2200" b="1" i="0" smtClean="0">
                            <a:solidFill>
                              <a:schemeClr val="accent1"/>
                            </a:solidFill>
                            <a:latin typeface="Cambria Math" panose="02040503050406030204" pitchFamily="18" charset="0"/>
                          </a:rPr>
                          <m:t>𝐦𝐚𝐬𝐬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𝐜𝐨𝐦𝐩𝐨𝐮𝐧𝐝</m:t>
                        </m:r>
                      </m:den>
                    </m:f>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ea typeface="Cambria Math" panose="02040503050406030204" pitchFamily="18" charset="0"/>
                      </a:rPr>
                      <m:t>× </m:t>
                    </m:r>
                    <m:r>
                      <a:rPr lang="en-GB" sz="2200" b="1" i="0" smtClean="0">
                        <a:solidFill>
                          <a:schemeClr val="accent1"/>
                        </a:solidFill>
                        <a:latin typeface="Cambria Math" panose="02040503050406030204" pitchFamily="18" charset="0"/>
                        <a:ea typeface="Cambria Math" panose="02040503050406030204" pitchFamily="18" charset="0"/>
                      </a:rPr>
                      <m:t>𝟏𝟎𝟎</m:t>
                    </m:r>
                  </m:oMath>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𝐛𝐲</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𝐦𝐚𝐬𝐬</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𝟐𝟑</m:t>
                          </m:r>
                        </m:num>
                        <m:den>
                          <m:r>
                            <a:rPr lang="en-GB" sz="2000" b="1" i="0" smtClean="0">
                              <a:solidFill>
                                <a:schemeClr val="accent1"/>
                              </a:solidFill>
                              <a:latin typeface="Cambria Math" panose="02040503050406030204" pitchFamily="18" charset="0"/>
                            </a:rPr>
                            <m:t>𝟓𝟖</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den>
                      </m:f>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ea typeface="Cambria Math" panose="02040503050406030204" pitchFamily="18" charset="0"/>
                        </a:rPr>
                        <m:t>× </m:t>
                      </m:r>
                      <m:r>
                        <a:rPr lang="en-GB" sz="2000" b="1" i="0" smtClean="0">
                          <a:solidFill>
                            <a:schemeClr val="accent1"/>
                          </a:solidFill>
                          <a:latin typeface="Cambria Math" panose="02040503050406030204" pitchFamily="18" charset="0"/>
                          <a:ea typeface="Cambria Math" panose="02040503050406030204" pitchFamily="18" charset="0"/>
                        </a:rPr>
                        <m:t>𝟏𝟎𝟎</m:t>
                      </m:r>
                    </m:oMath>
                  </m:oMathPara>
                </a14:m>
                <a:endParaRPr lang="en-GB" sz="2000" b="1" dirty="0">
                  <a:solidFill>
                    <a:schemeClr val="accent1"/>
                  </a:solidFill>
                  <a:latin typeface="Century Gothic" panose="020B0502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𝐛𝐲</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𝟑𝟗</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𝟑𝟐</m:t>
                      </m:r>
                      <m:r>
                        <a:rPr lang="en-GB" sz="2000" b="1" i="0" smtClean="0">
                          <a:solidFill>
                            <a:schemeClr val="accent1"/>
                          </a:solidFill>
                          <a:latin typeface="Cambria Math" panose="02040503050406030204" pitchFamily="18" charset="0"/>
                        </a:rPr>
                        <m:t> %</m:t>
                      </m:r>
                    </m:oMath>
                  </m:oMathPara>
                </a14:m>
                <a:endParaRPr lang="en-US" sz="2400" b="1"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4DDD7769-48DB-96B8-9C24-214CB16E0B19}"/>
                  </a:ext>
                </a:extLst>
              </p:cNvPr>
              <p:cNvSpPr txBox="1">
                <a:spLocks noRot="1" noChangeAspect="1" noMove="1" noResize="1" noEditPoints="1" noAdjustHandles="1" noChangeArrowheads="1" noChangeShapeType="1" noTextEdit="1"/>
              </p:cNvSpPr>
              <p:nvPr/>
            </p:nvSpPr>
            <p:spPr>
              <a:xfrm>
                <a:off x="427154" y="3280211"/>
                <a:ext cx="5497146" cy="1516313"/>
              </a:xfrm>
              <a:prstGeom prst="rect">
                <a:avLst/>
              </a:prstGeom>
              <a:blipFill>
                <a:blip r:embed="rId2"/>
                <a:stretch>
                  <a:fillRect l="-1382" b="-4167"/>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6C01B6A7-022E-DD7A-CC9C-7C38ED6E4283}"/>
              </a:ext>
            </a:extLst>
          </p:cNvPr>
          <p:cNvSpPr txBox="1"/>
          <p:nvPr/>
        </p:nvSpPr>
        <p:spPr>
          <a:xfrm>
            <a:off x="424656" y="4821699"/>
            <a:ext cx="10802978"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11h. Sodium is an alkali metal, so is shiny and soft. Chlorine is a yellow/green gas. Sodium chloride is a white powder. </a:t>
            </a:r>
          </a:p>
        </p:txBody>
      </p:sp>
      <p:sp>
        <p:nvSpPr>
          <p:cNvPr id="13" name="TextBox 12">
            <a:extLst>
              <a:ext uri="{FF2B5EF4-FFF2-40B4-BE49-F238E27FC236}">
                <a16:creationId xmlns:a16="http://schemas.microsoft.com/office/drawing/2014/main" id="{234608BB-98BB-4AEF-124A-B4004D6F646F}"/>
              </a:ext>
            </a:extLst>
          </p:cNvPr>
          <p:cNvSpPr txBox="1"/>
          <p:nvPr/>
        </p:nvSpPr>
        <p:spPr>
          <a:xfrm>
            <a:off x="424655" y="5631168"/>
            <a:ext cx="1393330"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11i. ionic</a:t>
            </a:r>
          </a:p>
        </p:txBody>
      </p:sp>
    </p:spTree>
    <p:extLst>
      <p:ext uri="{BB962C8B-B14F-4D97-AF65-F5344CB8AC3E}">
        <p14:creationId xmlns:p14="http://schemas.microsoft.com/office/powerpoint/2010/main" val="68887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A211-26F5-7712-7BA2-8709630478B3}"/>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B16ECB20-A6C3-5651-F1F4-5FB95DF72762}"/>
              </a:ext>
            </a:extLst>
          </p:cNvPr>
          <p:cNvSpPr txBox="1"/>
          <p:nvPr/>
        </p:nvSpPr>
        <p:spPr>
          <a:xfrm>
            <a:off x="422156" y="846807"/>
            <a:ext cx="732893"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11j. </a:t>
            </a:r>
          </a:p>
        </p:txBody>
      </p:sp>
      <p:sp>
        <p:nvSpPr>
          <p:cNvPr id="11" name="Left Bracket 10">
            <a:extLst>
              <a:ext uri="{FF2B5EF4-FFF2-40B4-BE49-F238E27FC236}">
                <a16:creationId xmlns:a16="http://schemas.microsoft.com/office/drawing/2014/main" id="{E71DA57C-EEBD-6658-5B6E-6910B93E39F4}"/>
              </a:ext>
            </a:extLst>
          </p:cNvPr>
          <p:cNvSpPr/>
          <p:nvPr/>
        </p:nvSpPr>
        <p:spPr>
          <a:xfrm>
            <a:off x="3971945" y="1170128"/>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2" name="Right Bracket 11">
            <a:extLst>
              <a:ext uri="{FF2B5EF4-FFF2-40B4-BE49-F238E27FC236}">
                <a16:creationId xmlns:a16="http://schemas.microsoft.com/office/drawing/2014/main" id="{DF4BF1A0-39FC-E1D5-7278-23E9EB176686}"/>
              </a:ext>
            </a:extLst>
          </p:cNvPr>
          <p:cNvSpPr/>
          <p:nvPr/>
        </p:nvSpPr>
        <p:spPr>
          <a:xfrm>
            <a:off x="5519113" y="1191209"/>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3" name="TextBox 12">
            <a:extLst>
              <a:ext uri="{FF2B5EF4-FFF2-40B4-BE49-F238E27FC236}">
                <a16:creationId xmlns:a16="http://schemas.microsoft.com/office/drawing/2014/main" id="{5E30E0BE-858C-AE36-C04C-EF1B1C9B673A}"/>
              </a:ext>
            </a:extLst>
          </p:cNvPr>
          <p:cNvSpPr txBox="1"/>
          <p:nvPr/>
        </p:nvSpPr>
        <p:spPr>
          <a:xfrm>
            <a:off x="5750303" y="931534"/>
            <a:ext cx="335348" cy="523220"/>
          </a:xfrm>
          <a:prstGeom prst="rect">
            <a:avLst/>
          </a:prstGeom>
          <a:noFill/>
        </p:spPr>
        <p:txBody>
          <a:bodyPr wrap="none" rtlCol="0">
            <a:spAutoFit/>
          </a:bodyPr>
          <a:lstStyle/>
          <a:p>
            <a:r>
              <a:rPr lang="en-GB" sz="2800" b="1" dirty="0">
                <a:latin typeface="Century Gothic" panose="020B0502020202020204" pitchFamily="34" charset="0"/>
              </a:rPr>
              <a:t>-</a:t>
            </a:r>
          </a:p>
        </p:txBody>
      </p:sp>
      <p:sp>
        <p:nvSpPr>
          <p:cNvPr id="14" name="Oval 13">
            <a:extLst>
              <a:ext uri="{FF2B5EF4-FFF2-40B4-BE49-F238E27FC236}">
                <a16:creationId xmlns:a16="http://schemas.microsoft.com/office/drawing/2014/main" id="{057EC5E8-558D-FDEA-DE7F-9F9BE687699E}"/>
              </a:ext>
            </a:extLst>
          </p:cNvPr>
          <p:cNvSpPr/>
          <p:nvPr/>
        </p:nvSpPr>
        <p:spPr>
          <a:xfrm>
            <a:off x="4088483" y="1243959"/>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7FFDAF6-5496-AE3A-DC2C-8857CBB01636}"/>
              </a:ext>
            </a:extLst>
          </p:cNvPr>
          <p:cNvSpPr/>
          <p:nvPr/>
        </p:nvSpPr>
        <p:spPr>
          <a:xfrm>
            <a:off x="4493613" y="1678898"/>
            <a:ext cx="692984" cy="6483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86E6B19-7D16-1D27-0970-DDC195DC17F3}"/>
              </a:ext>
            </a:extLst>
          </p:cNvPr>
          <p:cNvSpPr/>
          <p:nvPr/>
        </p:nvSpPr>
        <p:spPr>
          <a:xfrm>
            <a:off x="4815472" y="165391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D849E833-A4AE-5744-3A63-0C9EAB5A73F3}"/>
              </a:ext>
            </a:extLst>
          </p:cNvPr>
          <p:cNvSpPr/>
          <p:nvPr/>
        </p:nvSpPr>
        <p:spPr>
          <a:xfrm>
            <a:off x="4816869" y="229834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220476CF-2C41-9156-6090-B8A6838AE053}"/>
              </a:ext>
            </a:extLst>
          </p:cNvPr>
          <p:cNvSpPr/>
          <p:nvPr/>
        </p:nvSpPr>
        <p:spPr>
          <a:xfrm>
            <a:off x="4837885" y="267978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169FBB8-11C9-722D-462C-6C4DB4032E30}"/>
              </a:ext>
            </a:extLst>
          </p:cNvPr>
          <p:cNvSpPr/>
          <p:nvPr/>
        </p:nvSpPr>
        <p:spPr>
          <a:xfrm>
            <a:off x="4810991" y="121406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41F42992-5B8B-E9EC-C4EF-76D71D744E9A}"/>
              </a:ext>
            </a:extLst>
          </p:cNvPr>
          <p:cNvSpPr/>
          <p:nvPr/>
        </p:nvSpPr>
        <p:spPr>
          <a:xfrm>
            <a:off x="5590917" y="194019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926FC850-E466-56F6-D1CC-F20D659218B1}"/>
              </a:ext>
            </a:extLst>
          </p:cNvPr>
          <p:cNvSpPr/>
          <p:nvPr/>
        </p:nvSpPr>
        <p:spPr>
          <a:xfrm>
            <a:off x="4062441" y="197157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770B0C9D-3821-CDCE-1225-21BC8F8618FF}"/>
              </a:ext>
            </a:extLst>
          </p:cNvPr>
          <p:cNvSpPr/>
          <p:nvPr/>
        </p:nvSpPr>
        <p:spPr>
          <a:xfrm>
            <a:off x="5353354" y="140680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7339503E-4789-FE0D-364A-35B8F35E87C3}"/>
              </a:ext>
            </a:extLst>
          </p:cNvPr>
          <p:cNvSpPr/>
          <p:nvPr/>
        </p:nvSpPr>
        <p:spPr>
          <a:xfrm>
            <a:off x="5380248" y="245566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6C29AF4-005C-9873-AF72-EC32680E3710}"/>
              </a:ext>
            </a:extLst>
          </p:cNvPr>
          <p:cNvSpPr txBox="1"/>
          <p:nvPr/>
        </p:nvSpPr>
        <p:spPr>
          <a:xfrm>
            <a:off x="4085190" y="1314321"/>
            <a:ext cx="365806" cy="400110"/>
          </a:xfrm>
          <a:prstGeom prst="rect">
            <a:avLst/>
          </a:prstGeom>
          <a:noFill/>
        </p:spPr>
        <p:txBody>
          <a:bodyPr wrap="none" rtlCol="0">
            <a:spAutoFit/>
          </a:bodyPr>
          <a:lstStyle/>
          <a:p>
            <a:r>
              <a:rPr lang="en-GB" sz="2000" b="1" dirty="0">
                <a:solidFill>
                  <a:srgbClr val="7030A0"/>
                </a:solidFill>
              </a:rPr>
              <a:t>×</a:t>
            </a:r>
          </a:p>
        </p:txBody>
      </p:sp>
      <p:sp>
        <p:nvSpPr>
          <p:cNvPr id="26" name="Rectangle 25">
            <a:extLst>
              <a:ext uri="{FF2B5EF4-FFF2-40B4-BE49-F238E27FC236}">
                <a16:creationId xmlns:a16="http://schemas.microsoft.com/office/drawing/2014/main" id="{65B0849E-0AB1-BF2F-8AC7-8145FCC07C04}"/>
              </a:ext>
            </a:extLst>
          </p:cNvPr>
          <p:cNvSpPr/>
          <p:nvPr/>
        </p:nvSpPr>
        <p:spPr>
          <a:xfrm>
            <a:off x="4544431" y="2947840"/>
            <a:ext cx="585417" cy="461665"/>
          </a:xfrm>
          <a:prstGeom prst="rect">
            <a:avLst/>
          </a:prstGeom>
        </p:spPr>
        <p:txBody>
          <a:bodyPr wrap="none">
            <a:spAutoFit/>
          </a:bodyPr>
          <a:lstStyle/>
          <a:p>
            <a:r>
              <a:rPr lang="en-GB" sz="2400" b="1" dirty="0">
                <a:latin typeface="Century Gothic" panose="020B0502020202020204" pitchFamily="34" charset="0"/>
              </a:rPr>
              <a:t>Cl</a:t>
            </a:r>
            <a:r>
              <a:rPr lang="en-GB" sz="2400" b="1" baseline="30000" dirty="0">
                <a:latin typeface="Century Gothic" panose="020B0502020202020204" pitchFamily="34" charset="0"/>
              </a:rPr>
              <a:t>-</a:t>
            </a:r>
            <a:endParaRPr lang="en-GB" sz="2400" b="1" dirty="0"/>
          </a:p>
        </p:txBody>
      </p:sp>
      <p:sp>
        <p:nvSpPr>
          <p:cNvPr id="27" name="Oval 26">
            <a:extLst>
              <a:ext uri="{FF2B5EF4-FFF2-40B4-BE49-F238E27FC236}">
                <a16:creationId xmlns:a16="http://schemas.microsoft.com/office/drawing/2014/main" id="{628001F5-01A4-9DD1-C613-C4E506391FB8}"/>
              </a:ext>
            </a:extLst>
          </p:cNvPr>
          <p:cNvSpPr/>
          <p:nvPr/>
        </p:nvSpPr>
        <p:spPr>
          <a:xfrm>
            <a:off x="4290190" y="246069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5CF5A153-D7CB-E3C0-384F-C28AA2234BD6}"/>
              </a:ext>
            </a:extLst>
          </p:cNvPr>
          <p:cNvSpPr/>
          <p:nvPr/>
        </p:nvSpPr>
        <p:spPr>
          <a:xfrm>
            <a:off x="1952127" y="1234290"/>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8993DBD-1D26-A361-32EA-7931C7400BF2}"/>
              </a:ext>
            </a:extLst>
          </p:cNvPr>
          <p:cNvSpPr/>
          <p:nvPr/>
        </p:nvSpPr>
        <p:spPr>
          <a:xfrm>
            <a:off x="2207355" y="1491261"/>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5162530-7782-D351-FADD-51D313BC7057}"/>
              </a:ext>
            </a:extLst>
          </p:cNvPr>
          <p:cNvSpPr txBox="1"/>
          <p:nvPr/>
        </p:nvSpPr>
        <p:spPr>
          <a:xfrm>
            <a:off x="2542448" y="1028398"/>
            <a:ext cx="365806" cy="400110"/>
          </a:xfrm>
          <a:prstGeom prst="rect">
            <a:avLst/>
          </a:prstGeom>
          <a:noFill/>
        </p:spPr>
        <p:txBody>
          <a:bodyPr wrap="none" rtlCol="0">
            <a:spAutoFit/>
          </a:bodyPr>
          <a:lstStyle/>
          <a:p>
            <a:r>
              <a:rPr lang="en-GB" sz="2000" b="1" dirty="0">
                <a:solidFill>
                  <a:srgbClr val="7030A0"/>
                </a:solidFill>
              </a:rPr>
              <a:t>×</a:t>
            </a:r>
          </a:p>
        </p:txBody>
      </p:sp>
      <p:sp>
        <p:nvSpPr>
          <p:cNvPr id="33" name="TextBox 32">
            <a:extLst>
              <a:ext uri="{FF2B5EF4-FFF2-40B4-BE49-F238E27FC236}">
                <a16:creationId xmlns:a16="http://schemas.microsoft.com/office/drawing/2014/main" id="{B1568D37-9804-4D39-8156-A2D36A08EB23}"/>
              </a:ext>
            </a:extLst>
          </p:cNvPr>
          <p:cNvSpPr txBox="1"/>
          <p:nvPr/>
        </p:nvSpPr>
        <p:spPr>
          <a:xfrm>
            <a:off x="2543795" y="1288806"/>
            <a:ext cx="365806" cy="400110"/>
          </a:xfrm>
          <a:prstGeom prst="rect">
            <a:avLst/>
          </a:prstGeom>
          <a:noFill/>
        </p:spPr>
        <p:txBody>
          <a:bodyPr wrap="none" rtlCol="0">
            <a:spAutoFit/>
          </a:bodyPr>
          <a:lstStyle/>
          <a:p>
            <a:r>
              <a:rPr lang="en-GB" sz="2000" b="1" dirty="0">
                <a:solidFill>
                  <a:srgbClr val="7030A0"/>
                </a:solidFill>
              </a:rPr>
              <a:t>×</a:t>
            </a:r>
          </a:p>
        </p:txBody>
      </p:sp>
      <p:sp>
        <p:nvSpPr>
          <p:cNvPr id="34" name="TextBox 33">
            <a:extLst>
              <a:ext uri="{FF2B5EF4-FFF2-40B4-BE49-F238E27FC236}">
                <a16:creationId xmlns:a16="http://schemas.microsoft.com/office/drawing/2014/main" id="{23D215B4-5EA1-9F57-9DDF-9DB26D2F3FAE}"/>
              </a:ext>
            </a:extLst>
          </p:cNvPr>
          <p:cNvSpPr txBox="1"/>
          <p:nvPr/>
        </p:nvSpPr>
        <p:spPr>
          <a:xfrm>
            <a:off x="2545981" y="2250428"/>
            <a:ext cx="365806" cy="400110"/>
          </a:xfrm>
          <a:prstGeom prst="rect">
            <a:avLst/>
          </a:prstGeom>
          <a:noFill/>
        </p:spPr>
        <p:txBody>
          <a:bodyPr wrap="none" rtlCol="0">
            <a:spAutoFit/>
          </a:bodyPr>
          <a:lstStyle/>
          <a:p>
            <a:r>
              <a:rPr lang="en-GB" sz="2000" b="1" dirty="0">
                <a:solidFill>
                  <a:srgbClr val="7030A0"/>
                </a:solidFill>
              </a:rPr>
              <a:t>×</a:t>
            </a:r>
          </a:p>
        </p:txBody>
      </p:sp>
      <p:sp>
        <p:nvSpPr>
          <p:cNvPr id="35" name="TextBox 34">
            <a:extLst>
              <a:ext uri="{FF2B5EF4-FFF2-40B4-BE49-F238E27FC236}">
                <a16:creationId xmlns:a16="http://schemas.microsoft.com/office/drawing/2014/main" id="{E59DE43C-A900-C989-09E3-D63E239175FC}"/>
              </a:ext>
            </a:extLst>
          </p:cNvPr>
          <p:cNvSpPr txBox="1"/>
          <p:nvPr/>
        </p:nvSpPr>
        <p:spPr>
          <a:xfrm>
            <a:off x="2549274" y="2510055"/>
            <a:ext cx="365806" cy="400110"/>
          </a:xfrm>
          <a:prstGeom prst="rect">
            <a:avLst/>
          </a:prstGeom>
          <a:noFill/>
        </p:spPr>
        <p:txBody>
          <a:bodyPr wrap="none" rtlCol="0">
            <a:spAutoFit/>
          </a:bodyPr>
          <a:lstStyle/>
          <a:p>
            <a:r>
              <a:rPr lang="en-GB" sz="2000" b="1" dirty="0">
                <a:solidFill>
                  <a:srgbClr val="7030A0"/>
                </a:solidFill>
              </a:rPr>
              <a:t>×</a:t>
            </a:r>
          </a:p>
        </p:txBody>
      </p:sp>
      <p:sp>
        <p:nvSpPr>
          <p:cNvPr id="36" name="TextBox 35">
            <a:extLst>
              <a:ext uri="{FF2B5EF4-FFF2-40B4-BE49-F238E27FC236}">
                <a16:creationId xmlns:a16="http://schemas.microsoft.com/office/drawing/2014/main" id="{BF75593F-3A59-294D-9935-504577B891D6}"/>
              </a:ext>
            </a:extLst>
          </p:cNvPr>
          <p:cNvSpPr txBox="1"/>
          <p:nvPr/>
        </p:nvSpPr>
        <p:spPr>
          <a:xfrm>
            <a:off x="1788293" y="1779331"/>
            <a:ext cx="365806" cy="400110"/>
          </a:xfrm>
          <a:prstGeom prst="rect">
            <a:avLst/>
          </a:prstGeom>
          <a:noFill/>
        </p:spPr>
        <p:txBody>
          <a:bodyPr wrap="none" rtlCol="0">
            <a:spAutoFit/>
          </a:bodyPr>
          <a:lstStyle/>
          <a:p>
            <a:r>
              <a:rPr lang="en-GB" sz="2000" b="1" dirty="0">
                <a:solidFill>
                  <a:srgbClr val="7030A0"/>
                </a:solidFill>
              </a:rPr>
              <a:t>×</a:t>
            </a:r>
          </a:p>
        </p:txBody>
      </p:sp>
      <p:sp>
        <p:nvSpPr>
          <p:cNvPr id="37" name="TextBox 36">
            <a:extLst>
              <a:ext uri="{FF2B5EF4-FFF2-40B4-BE49-F238E27FC236}">
                <a16:creationId xmlns:a16="http://schemas.microsoft.com/office/drawing/2014/main" id="{4D916D5D-7941-82B7-CDAF-0AA3820F2F14}"/>
              </a:ext>
            </a:extLst>
          </p:cNvPr>
          <p:cNvSpPr txBox="1"/>
          <p:nvPr/>
        </p:nvSpPr>
        <p:spPr>
          <a:xfrm>
            <a:off x="3313134" y="1766336"/>
            <a:ext cx="365806" cy="400110"/>
          </a:xfrm>
          <a:prstGeom prst="rect">
            <a:avLst/>
          </a:prstGeom>
          <a:noFill/>
        </p:spPr>
        <p:txBody>
          <a:bodyPr wrap="none" rtlCol="0">
            <a:spAutoFit/>
          </a:bodyPr>
          <a:lstStyle/>
          <a:p>
            <a:r>
              <a:rPr lang="en-GB" sz="2000" b="1" dirty="0">
                <a:solidFill>
                  <a:srgbClr val="7030A0"/>
                </a:solidFill>
              </a:rPr>
              <a:t>×</a:t>
            </a:r>
          </a:p>
        </p:txBody>
      </p:sp>
      <p:sp>
        <p:nvSpPr>
          <p:cNvPr id="38" name="TextBox 37">
            <a:extLst>
              <a:ext uri="{FF2B5EF4-FFF2-40B4-BE49-F238E27FC236}">
                <a16:creationId xmlns:a16="http://schemas.microsoft.com/office/drawing/2014/main" id="{9BC49654-9D19-A344-A7B7-CB17442C41C8}"/>
              </a:ext>
            </a:extLst>
          </p:cNvPr>
          <p:cNvSpPr txBox="1"/>
          <p:nvPr/>
        </p:nvSpPr>
        <p:spPr>
          <a:xfrm>
            <a:off x="1958526" y="1270703"/>
            <a:ext cx="365806" cy="400110"/>
          </a:xfrm>
          <a:prstGeom prst="rect">
            <a:avLst/>
          </a:prstGeom>
          <a:noFill/>
        </p:spPr>
        <p:txBody>
          <a:bodyPr wrap="none" rtlCol="0">
            <a:spAutoFit/>
          </a:bodyPr>
          <a:lstStyle/>
          <a:p>
            <a:r>
              <a:rPr lang="en-GB" sz="2000" b="1" dirty="0">
                <a:solidFill>
                  <a:srgbClr val="7030A0"/>
                </a:solidFill>
              </a:rPr>
              <a:t>×</a:t>
            </a:r>
          </a:p>
        </p:txBody>
      </p:sp>
      <p:sp>
        <p:nvSpPr>
          <p:cNvPr id="39" name="TextBox 38">
            <a:extLst>
              <a:ext uri="{FF2B5EF4-FFF2-40B4-BE49-F238E27FC236}">
                <a16:creationId xmlns:a16="http://schemas.microsoft.com/office/drawing/2014/main" id="{EF6C881B-EBE8-A0FB-8F7A-EF56F7571991}"/>
              </a:ext>
            </a:extLst>
          </p:cNvPr>
          <p:cNvSpPr txBox="1"/>
          <p:nvPr/>
        </p:nvSpPr>
        <p:spPr>
          <a:xfrm>
            <a:off x="3119862" y="1248662"/>
            <a:ext cx="365806" cy="400110"/>
          </a:xfrm>
          <a:prstGeom prst="rect">
            <a:avLst/>
          </a:prstGeom>
          <a:noFill/>
        </p:spPr>
        <p:txBody>
          <a:bodyPr wrap="none" rtlCol="0">
            <a:spAutoFit/>
          </a:bodyPr>
          <a:lstStyle/>
          <a:p>
            <a:r>
              <a:rPr lang="en-GB" sz="2000" b="1" dirty="0">
                <a:solidFill>
                  <a:srgbClr val="7030A0"/>
                </a:solidFill>
              </a:rPr>
              <a:t>×</a:t>
            </a:r>
          </a:p>
        </p:txBody>
      </p:sp>
      <p:sp>
        <p:nvSpPr>
          <p:cNvPr id="40" name="TextBox 39">
            <a:extLst>
              <a:ext uri="{FF2B5EF4-FFF2-40B4-BE49-F238E27FC236}">
                <a16:creationId xmlns:a16="http://schemas.microsoft.com/office/drawing/2014/main" id="{6F89E6D3-53D2-84F8-F5F8-F58FA693A208}"/>
              </a:ext>
            </a:extLst>
          </p:cNvPr>
          <p:cNvSpPr txBox="1"/>
          <p:nvPr/>
        </p:nvSpPr>
        <p:spPr>
          <a:xfrm>
            <a:off x="1981526" y="2273141"/>
            <a:ext cx="365806" cy="400110"/>
          </a:xfrm>
          <a:prstGeom prst="rect">
            <a:avLst/>
          </a:prstGeom>
          <a:noFill/>
        </p:spPr>
        <p:txBody>
          <a:bodyPr wrap="none" rtlCol="0">
            <a:spAutoFit/>
          </a:bodyPr>
          <a:lstStyle/>
          <a:p>
            <a:r>
              <a:rPr lang="en-GB" sz="2000" b="1" dirty="0">
                <a:solidFill>
                  <a:srgbClr val="7030A0"/>
                </a:solidFill>
              </a:rPr>
              <a:t>×</a:t>
            </a:r>
          </a:p>
        </p:txBody>
      </p:sp>
      <p:sp>
        <p:nvSpPr>
          <p:cNvPr id="41" name="TextBox 40">
            <a:extLst>
              <a:ext uri="{FF2B5EF4-FFF2-40B4-BE49-F238E27FC236}">
                <a16:creationId xmlns:a16="http://schemas.microsoft.com/office/drawing/2014/main" id="{74FE685A-9D6E-2707-3375-D454E2805532}"/>
              </a:ext>
            </a:extLst>
          </p:cNvPr>
          <p:cNvSpPr txBox="1"/>
          <p:nvPr/>
        </p:nvSpPr>
        <p:spPr>
          <a:xfrm>
            <a:off x="3102700" y="2262778"/>
            <a:ext cx="365806" cy="400110"/>
          </a:xfrm>
          <a:prstGeom prst="rect">
            <a:avLst/>
          </a:prstGeom>
          <a:noFill/>
        </p:spPr>
        <p:txBody>
          <a:bodyPr wrap="none" rtlCol="0">
            <a:spAutoFit/>
          </a:bodyPr>
          <a:lstStyle/>
          <a:p>
            <a:r>
              <a:rPr lang="en-GB" sz="2000" b="1" dirty="0">
                <a:solidFill>
                  <a:srgbClr val="7030A0"/>
                </a:solidFill>
              </a:rPr>
              <a:t>×</a:t>
            </a:r>
          </a:p>
        </p:txBody>
      </p:sp>
      <p:sp>
        <p:nvSpPr>
          <p:cNvPr id="42" name="Left Bracket 41">
            <a:extLst>
              <a:ext uri="{FF2B5EF4-FFF2-40B4-BE49-F238E27FC236}">
                <a16:creationId xmlns:a16="http://schemas.microsoft.com/office/drawing/2014/main" id="{76DE9305-1491-D57E-EC66-33B938ED8A63}"/>
              </a:ext>
            </a:extLst>
          </p:cNvPr>
          <p:cNvSpPr/>
          <p:nvPr/>
        </p:nvSpPr>
        <p:spPr>
          <a:xfrm>
            <a:off x="1766925" y="1194555"/>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43" name="Right Bracket 42">
            <a:extLst>
              <a:ext uri="{FF2B5EF4-FFF2-40B4-BE49-F238E27FC236}">
                <a16:creationId xmlns:a16="http://schemas.microsoft.com/office/drawing/2014/main" id="{68CDF6E9-6D34-80AB-14BE-72D5CF3882AD}"/>
              </a:ext>
            </a:extLst>
          </p:cNvPr>
          <p:cNvSpPr/>
          <p:nvPr/>
        </p:nvSpPr>
        <p:spPr>
          <a:xfrm>
            <a:off x="3395972" y="1194556"/>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44" name="Rectangle 43">
            <a:extLst>
              <a:ext uri="{FF2B5EF4-FFF2-40B4-BE49-F238E27FC236}">
                <a16:creationId xmlns:a16="http://schemas.microsoft.com/office/drawing/2014/main" id="{12C0155B-5375-D3EF-7BD2-89D911217835}"/>
              </a:ext>
            </a:extLst>
          </p:cNvPr>
          <p:cNvSpPr/>
          <p:nvPr/>
        </p:nvSpPr>
        <p:spPr>
          <a:xfrm>
            <a:off x="2339902" y="2914372"/>
            <a:ext cx="739305" cy="461665"/>
          </a:xfrm>
          <a:prstGeom prst="rect">
            <a:avLst/>
          </a:prstGeom>
        </p:spPr>
        <p:txBody>
          <a:bodyPr wrap="none">
            <a:spAutoFit/>
          </a:bodyPr>
          <a:lstStyle/>
          <a:p>
            <a:r>
              <a:rPr lang="en-GB" sz="2400" b="1" dirty="0">
                <a:latin typeface="Century Gothic" panose="020B0502020202020204" pitchFamily="34" charset="0"/>
              </a:rPr>
              <a:t>Na</a:t>
            </a:r>
            <a:r>
              <a:rPr lang="en-GB" sz="2400" b="1" baseline="30000" dirty="0">
                <a:latin typeface="Century Gothic" panose="020B0502020202020204" pitchFamily="34" charset="0"/>
              </a:rPr>
              <a:t>+</a:t>
            </a:r>
            <a:endParaRPr lang="en-GB" sz="2400" b="1" dirty="0"/>
          </a:p>
        </p:txBody>
      </p:sp>
      <p:sp>
        <p:nvSpPr>
          <p:cNvPr id="45" name="TextBox 44">
            <a:extLst>
              <a:ext uri="{FF2B5EF4-FFF2-40B4-BE49-F238E27FC236}">
                <a16:creationId xmlns:a16="http://schemas.microsoft.com/office/drawing/2014/main" id="{2A0560B6-F4B9-D917-95A2-09F4F52F877C}"/>
              </a:ext>
            </a:extLst>
          </p:cNvPr>
          <p:cNvSpPr txBox="1"/>
          <p:nvPr/>
        </p:nvSpPr>
        <p:spPr>
          <a:xfrm>
            <a:off x="3537379" y="833202"/>
            <a:ext cx="338554" cy="400110"/>
          </a:xfrm>
          <a:prstGeom prst="rect">
            <a:avLst/>
          </a:prstGeom>
          <a:noFill/>
        </p:spPr>
        <p:txBody>
          <a:bodyPr wrap="none" rtlCol="0">
            <a:spAutoFit/>
          </a:bodyPr>
          <a:lstStyle/>
          <a:p>
            <a:r>
              <a:rPr lang="en-GB" sz="2000" b="1" dirty="0">
                <a:latin typeface="Century Gothic" panose="020B0502020202020204" pitchFamily="34" charset="0"/>
              </a:rPr>
              <a:t>+</a:t>
            </a:r>
          </a:p>
        </p:txBody>
      </p:sp>
      <p:sp>
        <p:nvSpPr>
          <p:cNvPr id="46" name="Oval 45">
            <a:extLst>
              <a:ext uri="{FF2B5EF4-FFF2-40B4-BE49-F238E27FC236}">
                <a16:creationId xmlns:a16="http://schemas.microsoft.com/office/drawing/2014/main" id="{DD612929-6375-253F-8B84-AC9B80FDC2AB}"/>
              </a:ext>
            </a:extLst>
          </p:cNvPr>
          <p:cNvSpPr/>
          <p:nvPr/>
        </p:nvSpPr>
        <p:spPr>
          <a:xfrm>
            <a:off x="4301238" y="1441553"/>
            <a:ext cx="1110211" cy="1076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217D88C-F736-6584-6106-9BC056CBECE2}"/>
              </a:ext>
            </a:extLst>
          </p:cNvPr>
          <p:cNvSpPr/>
          <p:nvPr/>
        </p:nvSpPr>
        <p:spPr>
          <a:xfrm>
            <a:off x="4813491" y="141143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51975016-AE16-8565-6570-FD0174651CBA}"/>
              </a:ext>
            </a:extLst>
          </p:cNvPr>
          <p:cNvSpPr/>
          <p:nvPr/>
        </p:nvSpPr>
        <p:spPr>
          <a:xfrm>
            <a:off x="5188241" y="154634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053A89E8-0AC1-50B0-A66B-47187B280BD1}"/>
              </a:ext>
            </a:extLst>
          </p:cNvPr>
          <p:cNvSpPr/>
          <p:nvPr/>
        </p:nvSpPr>
        <p:spPr>
          <a:xfrm>
            <a:off x="5383112" y="193608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FFA6D86B-4E00-5736-6760-A2DB8D90768E}"/>
              </a:ext>
            </a:extLst>
          </p:cNvPr>
          <p:cNvSpPr/>
          <p:nvPr/>
        </p:nvSpPr>
        <p:spPr>
          <a:xfrm>
            <a:off x="5248201" y="231083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1F5DFBD2-8D57-47FD-4A03-D11C0870F166}"/>
              </a:ext>
            </a:extLst>
          </p:cNvPr>
          <p:cNvSpPr/>
          <p:nvPr/>
        </p:nvSpPr>
        <p:spPr>
          <a:xfrm>
            <a:off x="4843470" y="247573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F635D62D-DFEA-4A6E-6433-D51BE6A98855}"/>
              </a:ext>
            </a:extLst>
          </p:cNvPr>
          <p:cNvSpPr/>
          <p:nvPr/>
        </p:nvSpPr>
        <p:spPr>
          <a:xfrm>
            <a:off x="4423747" y="231083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62F598FD-E8A7-CB57-AC8C-93FF69A1E1C5}"/>
              </a:ext>
            </a:extLst>
          </p:cNvPr>
          <p:cNvSpPr/>
          <p:nvPr/>
        </p:nvSpPr>
        <p:spPr>
          <a:xfrm>
            <a:off x="4273846" y="198105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8967B066-250E-2B2B-C964-87156D98E994}"/>
              </a:ext>
            </a:extLst>
          </p:cNvPr>
          <p:cNvSpPr/>
          <p:nvPr/>
        </p:nvSpPr>
        <p:spPr>
          <a:xfrm>
            <a:off x="4378778" y="160630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62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fade">
                                      <p:cBhvr>
                                        <p:cTn id="43" dur="500"/>
                                        <p:tgtEl>
                                          <p:spTgt spid="2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500"/>
                                        <p:tgtEl>
                                          <p:spTgt spid="2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500"/>
                                        <p:tgtEl>
                                          <p:spTgt spid="3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fade">
                                      <p:cBhvr>
                                        <p:cTn id="67" dur="500"/>
                                        <p:tgtEl>
                                          <p:spTgt spid="3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fade">
                                      <p:cBhvr>
                                        <p:cTn id="79" dur="500"/>
                                        <p:tgtEl>
                                          <p:spTgt spid="3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fade">
                                      <p:cBhvr>
                                        <p:cTn id="85" dur="500"/>
                                        <p:tgtEl>
                                          <p:spTgt spid="3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500"/>
                                        <p:tgtEl>
                                          <p:spTgt spid="44"/>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5"/>
                                        </p:tgtEl>
                                        <p:attrNameLst>
                                          <p:attrName>style.visibility</p:attrName>
                                        </p:attrNameLst>
                                      </p:cBhvr>
                                      <p:to>
                                        <p:strVal val="visible"/>
                                      </p:to>
                                    </p:set>
                                    <p:animEffect transition="in" filter="fade">
                                      <p:cBhvr>
                                        <p:cTn id="103" dur="500"/>
                                        <p:tgtEl>
                                          <p:spTgt spid="45"/>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fade">
                                      <p:cBhvr>
                                        <p:cTn id="106" dur="500"/>
                                        <p:tgtEl>
                                          <p:spTgt spid="4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7"/>
                                        </p:tgtEl>
                                        <p:attrNameLst>
                                          <p:attrName>style.visibility</p:attrName>
                                        </p:attrNameLst>
                                      </p:cBhvr>
                                      <p:to>
                                        <p:strVal val="visible"/>
                                      </p:to>
                                    </p:set>
                                    <p:animEffect transition="in" filter="fade">
                                      <p:cBhvr>
                                        <p:cTn id="109" dur="500"/>
                                        <p:tgtEl>
                                          <p:spTgt spid="47"/>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48"/>
                                        </p:tgtEl>
                                        <p:attrNameLst>
                                          <p:attrName>style.visibility</p:attrName>
                                        </p:attrNameLst>
                                      </p:cBhvr>
                                      <p:to>
                                        <p:strVal val="visible"/>
                                      </p:to>
                                    </p:set>
                                    <p:animEffect transition="in" filter="fade">
                                      <p:cBhvr>
                                        <p:cTn id="112" dur="500"/>
                                        <p:tgtEl>
                                          <p:spTgt spid="4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0"/>
                                        </p:tgtEl>
                                        <p:attrNameLst>
                                          <p:attrName>style.visibility</p:attrName>
                                        </p:attrNameLst>
                                      </p:cBhvr>
                                      <p:to>
                                        <p:strVal val="visible"/>
                                      </p:to>
                                    </p:set>
                                    <p:animEffect transition="in" filter="fade">
                                      <p:cBhvr>
                                        <p:cTn id="118" dur="500"/>
                                        <p:tgtEl>
                                          <p:spTgt spid="50"/>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1"/>
                                        </p:tgtEl>
                                        <p:attrNameLst>
                                          <p:attrName>style.visibility</p:attrName>
                                        </p:attrNameLst>
                                      </p:cBhvr>
                                      <p:to>
                                        <p:strVal val="visible"/>
                                      </p:to>
                                    </p:set>
                                    <p:animEffect transition="in" filter="fade">
                                      <p:cBhvr>
                                        <p:cTn id="121" dur="500"/>
                                        <p:tgtEl>
                                          <p:spTgt spid="51"/>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2"/>
                                        </p:tgtEl>
                                        <p:attrNameLst>
                                          <p:attrName>style.visibility</p:attrName>
                                        </p:attrNameLst>
                                      </p:cBhvr>
                                      <p:to>
                                        <p:strVal val="visible"/>
                                      </p:to>
                                    </p:set>
                                    <p:animEffect transition="in" filter="fade">
                                      <p:cBhvr>
                                        <p:cTn id="124" dur="500"/>
                                        <p:tgtEl>
                                          <p:spTgt spid="5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fade">
                                      <p:cBhvr>
                                        <p:cTn id="127" dur="500"/>
                                        <p:tgtEl>
                                          <p:spTgt spid="5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54"/>
                                        </p:tgtEl>
                                        <p:attrNameLst>
                                          <p:attrName>style.visibility</p:attrName>
                                        </p:attrNameLst>
                                      </p:cBhvr>
                                      <p:to>
                                        <p:strVal val="visible"/>
                                      </p:to>
                                    </p:set>
                                    <p:animEffect transition="in" filter="fade">
                                      <p:cBhvr>
                                        <p:cTn id="13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animBg="1"/>
      <p:bldP spid="12" grpId="0" animBg="1"/>
      <p:bldP spid="13" grpId="0"/>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6" grpId="0"/>
      <p:bldP spid="27" grpId="0" animBg="1"/>
      <p:bldP spid="30" grpId="0" animBg="1"/>
      <p:bldP spid="31" grpId="0" animBg="1"/>
      <p:bldP spid="32" grpId="0"/>
      <p:bldP spid="33" grpId="0"/>
      <p:bldP spid="34" grpId="0"/>
      <p:bldP spid="35" grpId="0"/>
      <p:bldP spid="36" grpId="0"/>
      <p:bldP spid="37" grpId="0"/>
      <p:bldP spid="38" grpId="0"/>
      <p:bldP spid="39" grpId="0"/>
      <p:bldP spid="40" grpId="0"/>
      <p:bldP spid="41" grpId="0"/>
      <p:bldP spid="42" grpId="0" animBg="1"/>
      <p:bldP spid="43" grpId="0" animBg="1"/>
      <p:bldP spid="44" grpId="0"/>
      <p:bldP spid="45" grpId="0"/>
      <p:bldP spid="46" grpId="0" animBg="1"/>
      <p:bldP spid="47" grpId="0" animBg="1"/>
      <p:bldP spid="48" grpId="0" animBg="1"/>
      <p:bldP spid="49" grpId="0" animBg="1"/>
      <p:bldP spid="50" grpId="0" animBg="1"/>
      <p:bldP spid="51" grpId="0" animBg="1"/>
      <p:bldP spid="52" grpId="0" animBg="1"/>
      <p:bldP spid="53" grpId="0" animBg="1"/>
      <p:bldP spid="5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398184" y="815568"/>
            <a:ext cx="11004300" cy="156966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Identify the ion that is produced by acids in aqueous solutions.</a:t>
            </a:r>
          </a:p>
          <a:p>
            <a:pPr marL="914400" lvl="1" indent="-457200">
              <a:buFont typeface="Wingdings" pitchFamily="2" charset="2"/>
              <a:buChar char="q"/>
            </a:pPr>
            <a:r>
              <a:rPr lang="en-GB" sz="2400" dirty="0">
                <a:latin typeface="Century Gothic" panose="020B0502020202020204" pitchFamily="34" charset="0"/>
              </a:rPr>
              <a:t>A. H</a:t>
            </a:r>
            <a:r>
              <a:rPr lang="en-GB" sz="2400" baseline="30000" dirty="0">
                <a:latin typeface="Century Gothic" panose="020B0502020202020204" pitchFamily="34" charset="0"/>
              </a:rPr>
              <a:t>+</a:t>
            </a:r>
          </a:p>
          <a:p>
            <a:pPr marL="914400" lvl="1" indent="-457200">
              <a:buFont typeface="Wingdings" pitchFamily="2" charset="2"/>
              <a:buChar char="q"/>
            </a:pPr>
            <a:r>
              <a:rPr lang="en-GB" sz="2400" dirty="0">
                <a:latin typeface="Century Gothic" panose="020B0502020202020204" pitchFamily="34" charset="0"/>
              </a:rPr>
              <a:t>B. OH</a:t>
            </a:r>
            <a:r>
              <a:rPr lang="en-GB" sz="2400" baseline="30000" dirty="0">
                <a:latin typeface="Century Gothic" panose="020B0502020202020204" pitchFamily="34" charset="0"/>
              </a:rPr>
              <a:t>-</a:t>
            </a:r>
          </a:p>
          <a:p>
            <a:pPr marL="914400" lvl="1" indent="-457200">
              <a:buFont typeface="Wingdings" pitchFamily="2" charset="2"/>
              <a:buChar char="q"/>
            </a:pPr>
            <a:r>
              <a:rPr lang="en-GB" sz="2400" dirty="0">
                <a:latin typeface="Century Gothic" panose="020B0502020202020204" pitchFamily="34" charset="0"/>
              </a:rPr>
              <a:t>C. H</a:t>
            </a:r>
            <a:r>
              <a:rPr lang="en-GB" sz="2400" baseline="-25000" dirty="0">
                <a:latin typeface="Century Gothic" panose="020B0502020202020204" pitchFamily="34" charset="0"/>
              </a:rPr>
              <a:t>2</a:t>
            </a:r>
            <a:r>
              <a:rPr lang="en-GB" sz="2400" dirty="0">
                <a:latin typeface="Century Gothic" panose="020B0502020202020204" pitchFamily="34" charset="0"/>
              </a:rPr>
              <a:t>O</a:t>
            </a:r>
          </a:p>
        </p:txBody>
      </p:sp>
      <p:sp>
        <p:nvSpPr>
          <p:cNvPr id="4" name="TextBox 3">
            <a:extLst>
              <a:ext uri="{FF2B5EF4-FFF2-40B4-BE49-F238E27FC236}">
                <a16:creationId xmlns:a16="http://schemas.microsoft.com/office/drawing/2014/main" id="{49D9FD6F-2370-714D-B4BC-9DA02B16D063}"/>
              </a:ext>
            </a:extLst>
          </p:cNvPr>
          <p:cNvSpPr txBox="1"/>
          <p:nvPr/>
        </p:nvSpPr>
        <p:spPr>
          <a:xfrm>
            <a:off x="393382" y="2520267"/>
            <a:ext cx="11189018" cy="1938992"/>
          </a:xfrm>
          <a:prstGeom prst="rect">
            <a:avLst/>
          </a:prstGeom>
          <a:noFill/>
        </p:spPr>
        <p:txBody>
          <a:bodyPr wrap="square" rtlCol="0">
            <a:spAutoFit/>
          </a:bodyPr>
          <a:lstStyle/>
          <a:p>
            <a:pPr marL="457200" indent="-457200">
              <a:buClr>
                <a:srgbClr val="000000"/>
              </a:buClr>
              <a:buSzPts val="2400"/>
              <a:buFont typeface="+mj-lt"/>
              <a:buAutoNum type="arabicPeriod" startAt="2"/>
            </a:pPr>
            <a:r>
              <a:rPr lang="en-GB" sz="2400" dirty="0">
                <a:solidFill>
                  <a:schemeClr val="dk1"/>
                </a:solidFill>
                <a:latin typeface="Century Gothic"/>
                <a:ea typeface="Century Gothic"/>
                <a:cs typeface="Century Gothic"/>
                <a:sym typeface="Century Gothic"/>
              </a:rPr>
              <a:t>Name the salt that would be produced when sulfuric acid reacts with lithium hydroxide?</a:t>
            </a:r>
          </a:p>
          <a:p>
            <a:pPr marL="914400" lvl="1" indent="-457200">
              <a:buClr>
                <a:srgbClr val="000000"/>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A. Lithium hydride</a:t>
            </a:r>
          </a:p>
          <a:p>
            <a:pPr marL="914400" lvl="1" indent="-457200">
              <a:buClr>
                <a:srgbClr val="000000"/>
              </a:buClr>
              <a:buSzPts val="2400"/>
              <a:buFont typeface="Wingdings" pitchFamily="2" charset="2"/>
              <a:buChar char="q"/>
            </a:pPr>
            <a:r>
              <a:rPr lang="en-GB" sz="2400" dirty="0">
                <a:solidFill>
                  <a:schemeClr val="dk1"/>
                </a:solidFill>
                <a:latin typeface="Century Gothic"/>
                <a:ea typeface="Century Gothic"/>
                <a:cs typeface="Century Gothic"/>
                <a:sym typeface="Century Gothic"/>
              </a:rPr>
              <a:t>B</a:t>
            </a:r>
            <a:r>
              <a:rPr lang="en-GB" sz="2400" b="0" i="0" u="none" strike="noStrike" cap="none" dirty="0">
                <a:solidFill>
                  <a:schemeClr val="dk1"/>
                </a:solidFill>
                <a:latin typeface="Century Gothic"/>
                <a:ea typeface="Century Gothic"/>
                <a:cs typeface="Century Gothic"/>
                <a:sym typeface="Century Gothic"/>
              </a:rPr>
              <a:t>. </a:t>
            </a:r>
            <a:r>
              <a:rPr lang="en-GB" sz="2400" dirty="0">
                <a:solidFill>
                  <a:schemeClr val="dk1"/>
                </a:solidFill>
                <a:latin typeface="Century Gothic"/>
                <a:ea typeface="Century Gothic"/>
                <a:cs typeface="Century Gothic"/>
                <a:sym typeface="Century Gothic"/>
              </a:rPr>
              <a:t>Lithium sulfide</a:t>
            </a:r>
            <a:endParaRPr lang="en-GB" sz="2400" b="0" i="0" u="none" strike="noStrike" cap="none" dirty="0">
              <a:solidFill>
                <a:schemeClr val="dk1"/>
              </a:solidFill>
              <a:latin typeface="Century Gothic"/>
              <a:ea typeface="Century Gothic"/>
              <a:cs typeface="Century Gothic"/>
              <a:sym typeface="Century Gothic"/>
            </a:endParaRPr>
          </a:p>
          <a:p>
            <a:pPr marL="914400" lvl="1" indent="-457200">
              <a:buClr>
                <a:srgbClr val="000000"/>
              </a:buClr>
              <a:buSzPts val="2400"/>
              <a:buFont typeface="Wingdings" pitchFamily="2" charset="2"/>
              <a:buChar char="q"/>
            </a:pPr>
            <a:r>
              <a:rPr lang="en-GB" sz="2400" dirty="0">
                <a:solidFill>
                  <a:schemeClr val="dk1"/>
                </a:solidFill>
                <a:latin typeface="Century Gothic"/>
                <a:ea typeface="Century Gothic"/>
                <a:cs typeface="Century Gothic"/>
                <a:sym typeface="Century Gothic"/>
              </a:rPr>
              <a:t>C. Lithium sulfate</a:t>
            </a:r>
            <a:endParaRPr lang="en-GB" sz="2400" b="0" i="0" u="none" strike="noStrike" cap="none" dirty="0">
              <a:solidFill>
                <a:schemeClr val="dk1"/>
              </a:solidFill>
              <a:latin typeface="Century Gothic"/>
              <a:ea typeface="Century Gothic"/>
              <a:cs typeface="Century Gothic"/>
              <a:sym typeface="Century Gothic"/>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409241" y="4644394"/>
            <a:ext cx="10833853"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is the correct ionic equation when an acid is neutralised by an alkali?</a:t>
            </a:r>
          </a:p>
          <a:p>
            <a:pPr marL="914400" lvl="1" indent="-457200">
              <a:buFont typeface="Wingdings" pitchFamily="2" charset="2"/>
              <a:buChar char="q"/>
            </a:pPr>
            <a:r>
              <a:rPr lang="en-GB" sz="2400" dirty="0">
                <a:latin typeface="Century Gothic" panose="020B0502020202020204" pitchFamily="34" charset="0"/>
              </a:rPr>
              <a:t>A. H</a:t>
            </a:r>
            <a:r>
              <a:rPr lang="en-GB" sz="2400" baseline="-25000" dirty="0">
                <a:latin typeface="Century Gothic" panose="020B0502020202020204" pitchFamily="34" charset="0"/>
              </a:rPr>
              <a:t>2</a:t>
            </a:r>
            <a:r>
              <a:rPr lang="en-GB" sz="2400" dirty="0">
                <a:latin typeface="Century Gothic" panose="020B0502020202020204" pitchFamily="34" charset="0"/>
              </a:rPr>
              <a:t>O </a:t>
            </a:r>
            <a:r>
              <a:rPr lang="en-GB" sz="2400" dirty="0">
                <a:latin typeface="Century Gothic" panose="020B0502020202020204" pitchFamily="34" charset="0"/>
                <a:sym typeface="Wingdings" pitchFamily="2" charset="2"/>
              </a:rPr>
              <a:t> H</a:t>
            </a:r>
            <a:r>
              <a:rPr lang="en-GB" sz="2400" baseline="30000" dirty="0">
                <a:latin typeface="Century Gothic" panose="020B0502020202020204" pitchFamily="34" charset="0"/>
                <a:sym typeface="Wingdings" pitchFamily="2" charset="2"/>
              </a:rPr>
              <a:t>+</a:t>
            </a:r>
            <a:r>
              <a:rPr lang="en-GB" sz="2400" dirty="0">
                <a:latin typeface="Century Gothic" panose="020B0502020202020204" pitchFamily="34" charset="0"/>
                <a:sym typeface="Wingdings" pitchFamily="2" charset="2"/>
              </a:rPr>
              <a:t> + OH</a:t>
            </a:r>
            <a:r>
              <a:rPr lang="en-GB" sz="2400" baseline="30000" dirty="0">
                <a:latin typeface="Century Gothic" panose="020B0502020202020204" pitchFamily="34" charset="0"/>
                <a:sym typeface="Wingdings" pitchFamily="2" charset="2"/>
              </a:rPr>
              <a:t>-</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H + OH </a:t>
            </a:r>
            <a:r>
              <a:rPr lang="en-GB" sz="2400" dirty="0">
                <a:latin typeface="Century Gothic" panose="020B0502020202020204" pitchFamily="34" charset="0"/>
                <a:sym typeface="Wingdings" pitchFamily="2" charset="2"/>
              </a:rPr>
              <a:t> H</a:t>
            </a:r>
            <a:r>
              <a:rPr lang="en-GB" sz="2400" baseline="-25000" dirty="0">
                <a:latin typeface="Century Gothic" panose="020B0502020202020204" pitchFamily="34" charset="0"/>
                <a:sym typeface="Wingdings" pitchFamily="2" charset="2"/>
              </a:rPr>
              <a:t>2</a:t>
            </a:r>
            <a:r>
              <a:rPr lang="en-GB" sz="2400" dirty="0">
                <a:latin typeface="Century Gothic" panose="020B0502020202020204" pitchFamily="34" charset="0"/>
                <a:sym typeface="Wingdings" pitchFamily="2" charset="2"/>
              </a:rPr>
              <a:t>O</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H</a:t>
            </a:r>
            <a:r>
              <a:rPr lang="en-GB" sz="2400" baseline="30000" dirty="0">
                <a:latin typeface="Century Gothic" panose="020B0502020202020204" pitchFamily="34" charset="0"/>
              </a:rPr>
              <a:t>+</a:t>
            </a:r>
            <a:r>
              <a:rPr lang="en-GB" sz="2400" dirty="0">
                <a:latin typeface="Century Gothic" panose="020B0502020202020204" pitchFamily="34" charset="0"/>
              </a:rPr>
              <a:t> + OH</a:t>
            </a:r>
            <a:r>
              <a:rPr lang="en-GB" sz="2400" baseline="30000" dirty="0">
                <a:latin typeface="Century Gothic" panose="020B0502020202020204" pitchFamily="34" charset="0"/>
              </a:rPr>
              <a:t>-</a:t>
            </a:r>
            <a:r>
              <a:rPr lang="en-GB" sz="2400" dirty="0">
                <a:latin typeface="Century Gothic" panose="020B0502020202020204" pitchFamily="34" charset="0"/>
              </a:rPr>
              <a:t> </a:t>
            </a:r>
            <a:r>
              <a:rPr lang="en-GB" sz="2400" dirty="0">
                <a:latin typeface="Century Gothic" panose="020B0502020202020204" pitchFamily="34" charset="0"/>
                <a:sym typeface="Wingdings" pitchFamily="2" charset="2"/>
              </a:rPr>
              <a:t> H</a:t>
            </a:r>
            <a:r>
              <a:rPr lang="en-GB" sz="2400" baseline="-25000" dirty="0">
                <a:latin typeface="Century Gothic" panose="020B0502020202020204" pitchFamily="34" charset="0"/>
                <a:sym typeface="Wingdings" pitchFamily="2" charset="2"/>
              </a:rPr>
              <a:t>2</a:t>
            </a:r>
            <a:r>
              <a:rPr lang="en-GB" sz="2400" dirty="0">
                <a:latin typeface="Century Gothic" panose="020B0502020202020204" pitchFamily="34" charset="0"/>
                <a:sym typeface="Wingdings" pitchFamily="2" charset="2"/>
              </a:rPr>
              <a:t>O</a:t>
            </a: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849079" y="951898"/>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841726" y="3754778"/>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862059" y="5917368"/>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908961633"/>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C4.3.10</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220385" cy="65863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Acids, Alkali and Neutralisation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for hydrochloric acid.</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equation for the reaction between an acid and an alkali.</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Name the salt that would be produced from a reaction between calcium hydroxide and sulfuric acid.</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a:t>
            </a:r>
            <a:r>
              <a:rPr lang="en-GB" sz="2400" baseline="-25000" dirty="0">
                <a:solidFill>
                  <a:schemeClr val="dk1"/>
                </a:solidFill>
                <a:latin typeface="Century Gothic"/>
                <a:ea typeface="Century Gothic"/>
                <a:cs typeface="Century Gothic"/>
                <a:sym typeface="Century Gothic"/>
              </a:rPr>
              <a:t>r</a:t>
            </a:r>
            <a:r>
              <a:rPr lang="en-GB" sz="2400" dirty="0">
                <a:solidFill>
                  <a:schemeClr val="dk1"/>
                </a:solidFill>
                <a:latin typeface="Century Gothic"/>
                <a:ea typeface="Century Gothic"/>
                <a:cs typeface="Century Gothic"/>
                <a:sym typeface="Century Gothic"/>
              </a:rPr>
              <a:t> of sodium hydroxide (NaOH). Na=23, O=16, H=1</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Sodium hydroxide is an alkali. What colour would Universal Indicator turn when added to sodium hydroxide solution?</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pH of a neutral solution.</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A substance has a pH of 4.7. It is an acid or a base? </a:t>
            </a:r>
          </a:p>
          <a:p>
            <a:pPr marL="457200" lvl="0" indent="-457200">
              <a:buClr>
                <a:schemeClr val="dk1"/>
              </a:buClr>
              <a:buSzPts val="2400"/>
              <a:buAutoNum type="arabicPeriod"/>
            </a:pPr>
            <a:r>
              <a:rPr lang="en-US" sz="2400" dirty="0">
                <a:solidFill>
                  <a:schemeClr val="dk1"/>
                </a:solidFill>
                <a:latin typeface="Century Gothic"/>
                <a:ea typeface="Century Gothic"/>
                <a:cs typeface="Century Gothic"/>
                <a:sym typeface="Century Gothic"/>
              </a:rPr>
              <a:t>Is a pH of 4.7 likely to be detected from Universal Indicator or a pH probe?  </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00280" cy="60939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Acids, Alkalis and Neutralisation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The pH scale is a measure of the acidity or alkalinity of a solution. It </a:t>
            </a:r>
            <a:r>
              <a:rPr lang="en-GB" sz="2000" dirty="0">
                <a:solidFill>
                  <a:schemeClr val="dk1"/>
                </a:solidFill>
                <a:latin typeface="Century Gothic"/>
                <a:ea typeface="Century Gothic"/>
                <a:cs typeface="Century Gothic"/>
                <a:sym typeface="Century Gothic"/>
              </a:rPr>
              <a:t>measures from 0-14, where pH 7 is neutral, pH values lower than 7 are acidic and pH values greater than 7 are alkaline. The pH scale is an unusual scale in that a one point increase is equivalent to a ten-fold increase or decrease in acidity or alkalinity. For example, pH 2 is 10 times more acidic than pH 3. Litmus paper can be used to show whether a substance is acidic or alkaline but cannot give a pH value. pH values can be measured using Universal Indicator or a pH probe. Universal Indicator turns different colours in acidic and alkaline solutions which can be matched to a colour chart. A pH probe gives a more precise measurement, as it can give a value with a decimal place.</a:t>
            </a: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what the pH scale measures.</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why the pH is an unusual scale.</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the pH of a neutral solution.</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Describe two ways that pH can be measured.</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Give an advantage of a pH probe over Universal Indicator. </a:t>
            </a: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C4.3.10</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480903" y="2259360"/>
            <a:ext cx="7139830" cy="430800"/>
          </a:xfrm>
        </p:spPr>
        <p:txBody>
          <a:bodyPr/>
          <a:lstStyle/>
          <a:p>
            <a:r>
              <a:rPr lang="en-US" dirty="0">
                <a:latin typeface="Century Gothic" panose="020B0502020202020204" pitchFamily="34" charset="0"/>
              </a:rPr>
              <a:t>Acids, Alkalis and Neutralisation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15/11/2023</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5260025" cy="2831544"/>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Mole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 PKR: Reactions of Acids</a:t>
            </a: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
        <p:nvSpPr>
          <p:cNvPr id="6" name="TextBox 5">
            <a:extLst>
              <a:ext uri="{FF2B5EF4-FFF2-40B4-BE49-F238E27FC236}">
                <a16:creationId xmlns:a16="http://schemas.microsoft.com/office/drawing/2014/main" id="{F464BD60-1C1A-41A1-B716-24264AC4CC4A}"/>
              </a:ext>
            </a:extLst>
          </p:cNvPr>
          <p:cNvSpPr txBox="1"/>
          <p:nvPr/>
        </p:nvSpPr>
        <p:spPr>
          <a:xfrm>
            <a:off x="5029200" y="4496400"/>
            <a:ext cx="6331788" cy="1600438"/>
          </a:xfrm>
          <a:prstGeom prst="rect">
            <a:avLst/>
          </a:prstGeom>
          <a:noFill/>
        </p:spPr>
        <p:txBody>
          <a:bodyPr wrap="square">
            <a:spAutoFit/>
          </a:bodyPr>
          <a:lstStyle/>
          <a:p>
            <a:pPr marL="1200150" lvl="2" indent="-285750">
              <a:buFont typeface="Wingdings" pitchFamily="2" charset="2"/>
              <a:buChar char="Ø"/>
              <a:defRPr/>
            </a:pP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C4.3.10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C4.3.15 </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TIF: Volumes of Gases</a:t>
            </a: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Use the pH scale to identify acids and alkalis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Identify ions produced by acids and alkalis in solution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what happens in a neutralisation reaction</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5672687" y="4996046"/>
            <a:ext cx="2642220" cy="6801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neutralisation</a:t>
            </a:r>
          </a:p>
        </p:txBody>
      </p:sp>
      <p:sp>
        <p:nvSpPr>
          <p:cNvPr id="14" name="Rectangle 13">
            <a:extLst>
              <a:ext uri="{FF2B5EF4-FFF2-40B4-BE49-F238E27FC236}">
                <a16:creationId xmlns:a16="http://schemas.microsoft.com/office/drawing/2014/main" id="{A2C825F2-5973-4048-9A5C-E0A4E794080E}"/>
              </a:ext>
            </a:extLst>
          </p:cNvPr>
          <p:cNvSpPr/>
          <p:nvPr/>
        </p:nvSpPr>
        <p:spPr>
          <a:xfrm>
            <a:off x="3781254" y="4997292"/>
            <a:ext cx="1845595"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alkali</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acid</a:t>
            </a:r>
          </a:p>
        </p:txBody>
      </p:sp>
      <p:sp>
        <p:nvSpPr>
          <p:cNvPr id="4" name="Rectangle 3">
            <a:extLst>
              <a:ext uri="{FF2B5EF4-FFF2-40B4-BE49-F238E27FC236}">
                <a16:creationId xmlns:a16="http://schemas.microsoft.com/office/drawing/2014/main" id="{2C109ECA-F60A-FA89-DE1E-65CB0D171574}"/>
              </a:ext>
            </a:extLst>
          </p:cNvPr>
          <p:cNvSpPr/>
          <p:nvPr/>
        </p:nvSpPr>
        <p:spPr>
          <a:xfrm>
            <a:off x="1994958" y="5752295"/>
            <a:ext cx="2642220" cy="6801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hydrogen ion</a:t>
            </a:r>
          </a:p>
        </p:txBody>
      </p:sp>
      <p:sp>
        <p:nvSpPr>
          <p:cNvPr id="5" name="Rectangle 4">
            <a:extLst>
              <a:ext uri="{FF2B5EF4-FFF2-40B4-BE49-F238E27FC236}">
                <a16:creationId xmlns:a16="http://schemas.microsoft.com/office/drawing/2014/main" id="{8CEDD847-2F10-E93F-6D69-BFEB443F38F5}"/>
              </a:ext>
            </a:extLst>
          </p:cNvPr>
          <p:cNvSpPr/>
          <p:nvPr/>
        </p:nvSpPr>
        <p:spPr>
          <a:xfrm>
            <a:off x="4700777" y="5749419"/>
            <a:ext cx="2642220" cy="6801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hydroxide ion</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a:extLst>
              <a:ext uri="{FF2B5EF4-FFF2-40B4-BE49-F238E27FC236}">
                <a16:creationId xmlns:a16="http://schemas.microsoft.com/office/drawing/2014/main" id="{61A13C91-FB1A-3996-837E-C491A1B2764D}"/>
              </a:ext>
            </a:extLst>
          </p:cNvPr>
          <p:cNvPicPr>
            <a:picLocks noChangeAspect="1"/>
          </p:cNvPicPr>
          <p:nvPr/>
        </p:nvPicPr>
        <p:blipFill>
          <a:blip r:embed="rId3"/>
          <a:stretch>
            <a:fillRect/>
          </a:stretch>
        </p:blipFill>
        <p:spPr>
          <a:xfrm>
            <a:off x="6970143" y="4219395"/>
            <a:ext cx="4411932" cy="2481712"/>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74C8-4642-ACC3-DF44-80521B6758CD}"/>
              </a:ext>
            </a:extLst>
          </p:cNvPr>
          <p:cNvSpPr>
            <a:spLocks noGrp="1"/>
          </p:cNvSpPr>
          <p:nvPr>
            <p:ph type="title"/>
          </p:nvPr>
        </p:nvSpPr>
        <p:spPr>
          <a:xfrm>
            <a:off x="460524" y="0"/>
            <a:ext cx="10620000" cy="720000"/>
          </a:xfrm>
        </p:spPr>
        <p:txBody>
          <a:bodyPr/>
          <a:lstStyle/>
          <a:p>
            <a:r>
              <a:rPr lang="en-GB" dirty="0">
                <a:latin typeface="Century Gothic" panose="020B0502020202020204" pitchFamily="34" charset="0"/>
              </a:rPr>
              <a:t>The pH Scale and indicators</a:t>
            </a:r>
          </a:p>
        </p:txBody>
      </p:sp>
      <p:sp>
        <p:nvSpPr>
          <p:cNvPr id="6" name="TextBox 5">
            <a:extLst>
              <a:ext uri="{FF2B5EF4-FFF2-40B4-BE49-F238E27FC236}">
                <a16:creationId xmlns:a16="http://schemas.microsoft.com/office/drawing/2014/main" id="{FFA3E66A-EF9A-0C4F-CBDF-43DFCDF49036}"/>
              </a:ext>
            </a:extLst>
          </p:cNvPr>
          <p:cNvSpPr txBox="1"/>
          <p:nvPr/>
        </p:nvSpPr>
        <p:spPr>
          <a:xfrm>
            <a:off x="419100" y="965200"/>
            <a:ext cx="9799478" cy="461665"/>
          </a:xfrm>
          <a:prstGeom prst="rect">
            <a:avLst/>
          </a:prstGeom>
          <a:noFill/>
        </p:spPr>
        <p:txBody>
          <a:bodyPr wrap="none" rtlCol="0">
            <a:spAutoFit/>
          </a:bodyPr>
          <a:lstStyle/>
          <a:p>
            <a:r>
              <a:rPr lang="en-GB" sz="2400" dirty="0">
                <a:latin typeface="Century Gothic" panose="020B0502020202020204" pitchFamily="34" charset="0"/>
              </a:rPr>
              <a:t>The pH scale is a measure of the acidity or alkalinity of a solution.</a:t>
            </a:r>
          </a:p>
        </p:txBody>
      </p:sp>
      <p:sp>
        <p:nvSpPr>
          <p:cNvPr id="7" name="TextBox 6">
            <a:extLst>
              <a:ext uri="{FF2B5EF4-FFF2-40B4-BE49-F238E27FC236}">
                <a16:creationId xmlns:a16="http://schemas.microsoft.com/office/drawing/2014/main" id="{6A18564F-804C-324F-0F8D-3D67BCEB05CD}"/>
              </a:ext>
            </a:extLst>
          </p:cNvPr>
          <p:cNvSpPr txBox="1"/>
          <p:nvPr/>
        </p:nvSpPr>
        <p:spPr>
          <a:xfrm>
            <a:off x="419100" y="1485900"/>
            <a:ext cx="9302547" cy="461665"/>
          </a:xfrm>
          <a:prstGeom prst="rect">
            <a:avLst/>
          </a:prstGeom>
          <a:noFill/>
        </p:spPr>
        <p:txBody>
          <a:bodyPr wrap="none" rtlCol="0">
            <a:spAutoFit/>
          </a:bodyPr>
          <a:lstStyle/>
          <a:p>
            <a:r>
              <a:rPr lang="en-GB" sz="2400" dirty="0">
                <a:latin typeface="Century Gothic" panose="020B0502020202020204" pitchFamily="34" charset="0"/>
              </a:rPr>
              <a:t>pH can be measured using a </a:t>
            </a:r>
            <a:r>
              <a:rPr lang="en-GB" sz="2400" b="1" dirty="0">
                <a:latin typeface="Century Gothic" panose="020B0502020202020204" pitchFamily="34" charset="0"/>
              </a:rPr>
              <a:t>pH probe </a:t>
            </a:r>
            <a:r>
              <a:rPr lang="en-GB" sz="2400" dirty="0">
                <a:latin typeface="Century Gothic" panose="020B0502020202020204" pitchFamily="34" charset="0"/>
              </a:rPr>
              <a:t>or </a:t>
            </a:r>
            <a:r>
              <a:rPr lang="en-GB" sz="2400" b="1" dirty="0">
                <a:latin typeface="Century Gothic" panose="020B0502020202020204" pitchFamily="34" charset="0"/>
              </a:rPr>
              <a:t>Universal Indicator</a:t>
            </a:r>
            <a:r>
              <a:rPr lang="en-GB" sz="2400" dirty="0">
                <a:latin typeface="Century Gothic" panose="020B0502020202020204" pitchFamily="34" charset="0"/>
              </a:rPr>
              <a:t>.</a:t>
            </a:r>
          </a:p>
        </p:txBody>
      </p:sp>
      <p:sp>
        <p:nvSpPr>
          <p:cNvPr id="8" name="TextBox 7">
            <a:extLst>
              <a:ext uri="{FF2B5EF4-FFF2-40B4-BE49-F238E27FC236}">
                <a16:creationId xmlns:a16="http://schemas.microsoft.com/office/drawing/2014/main" id="{A1C33691-BCA3-226E-B0AE-79BD7B61F1E3}"/>
              </a:ext>
            </a:extLst>
          </p:cNvPr>
          <p:cNvSpPr txBox="1"/>
          <p:nvPr/>
        </p:nvSpPr>
        <p:spPr>
          <a:xfrm>
            <a:off x="393701" y="2082800"/>
            <a:ext cx="7696200" cy="830997"/>
          </a:xfrm>
          <a:prstGeom prst="rect">
            <a:avLst/>
          </a:prstGeom>
          <a:noFill/>
        </p:spPr>
        <p:txBody>
          <a:bodyPr wrap="square" rtlCol="0">
            <a:spAutoFit/>
          </a:bodyPr>
          <a:lstStyle/>
          <a:p>
            <a:r>
              <a:rPr lang="en-GB" sz="2400" dirty="0">
                <a:latin typeface="Century Gothic" panose="020B0502020202020204" pitchFamily="34" charset="0"/>
              </a:rPr>
              <a:t>Universal Indicator can give an </a:t>
            </a:r>
            <a:r>
              <a:rPr lang="en-GB" sz="2400" b="1" dirty="0">
                <a:latin typeface="Century Gothic" panose="020B0502020202020204" pitchFamily="34" charset="0"/>
              </a:rPr>
              <a:t>approximate</a:t>
            </a:r>
            <a:r>
              <a:rPr lang="en-GB" sz="2400" dirty="0">
                <a:latin typeface="Century Gothic" panose="020B0502020202020204" pitchFamily="34" charset="0"/>
              </a:rPr>
              <a:t> pH based on the </a:t>
            </a:r>
            <a:r>
              <a:rPr lang="en-GB" sz="2400" b="1" dirty="0">
                <a:latin typeface="Century Gothic" panose="020B0502020202020204" pitchFamily="34" charset="0"/>
              </a:rPr>
              <a:t>colour</a:t>
            </a:r>
            <a:r>
              <a:rPr lang="en-GB" sz="2400" dirty="0">
                <a:latin typeface="Century Gothic" panose="020B0502020202020204" pitchFamily="34" charset="0"/>
              </a:rPr>
              <a:t> it turns in different solutions.</a:t>
            </a:r>
          </a:p>
        </p:txBody>
      </p:sp>
      <p:sp>
        <p:nvSpPr>
          <p:cNvPr id="9" name="Right Brace 8">
            <a:extLst>
              <a:ext uri="{FF2B5EF4-FFF2-40B4-BE49-F238E27FC236}">
                <a16:creationId xmlns:a16="http://schemas.microsoft.com/office/drawing/2014/main" id="{98F08445-83AE-DBF8-6D0C-E75A1206F005}"/>
              </a:ext>
            </a:extLst>
          </p:cNvPr>
          <p:cNvSpPr/>
          <p:nvPr/>
        </p:nvSpPr>
        <p:spPr>
          <a:xfrm rot="5400000">
            <a:off x="2880523" y="3781723"/>
            <a:ext cx="579864" cy="3021061"/>
          </a:xfrm>
          <a:prstGeom prst="rightBrace">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sz="1600"/>
          </a:p>
        </p:txBody>
      </p:sp>
      <p:sp>
        <p:nvSpPr>
          <p:cNvPr id="10" name="Right Brace 9">
            <a:extLst>
              <a:ext uri="{FF2B5EF4-FFF2-40B4-BE49-F238E27FC236}">
                <a16:creationId xmlns:a16="http://schemas.microsoft.com/office/drawing/2014/main" id="{73C3D396-2001-8BDE-9B76-80C682865EB1}"/>
              </a:ext>
            </a:extLst>
          </p:cNvPr>
          <p:cNvSpPr/>
          <p:nvPr/>
        </p:nvSpPr>
        <p:spPr>
          <a:xfrm rot="5400000">
            <a:off x="6840745" y="3709376"/>
            <a:ext cx="579864" cy="3158894"/>
          </a:xfrm>
          <a:prstGeom prst="rightBrace">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GB" sz="1600"/>
          </a:p>
        </p:txBody>
      </p:sp>
      <p:sp>
        <p:nvSpPr>
          <p:cNvPr id="11" name="Rectangle 10">
            <a:extLst>
              <a:ext uri="{FF2B5EF4-FFF2-40B4-BE49-F238E27FC236}">
                <a16:creationId xmlns:a16="http://schemas.microsoft.com/office/drawing/2014/main" id="{4347BC2A-A980-C957-7D2B-F8444727B5E1}"/>
              </a:ext>
            </a:extLst>
          </p:cNvPr>
          <p:cNvSpPr/>
          <p:nvPr/>
        </p:nvSpPr>
        <p:spPr>
          <a:xfrm>
            <a:off x="5306691" y="3041949"/>
            <a:ext cx="3158894" cy="707886"/>
          </a:xfrm>
          <a:prstGeom prst="rect">
            <a:avLst/>
          </a:prstGeom>
        </p:spPr>
        <p:txBody>
          <a:bodyPr wrap="square">
            <a:spAutoFit/>
          </a:bodyPr>
          <a:lstStyle/>
          <a:p>
            <a:pPr algn="ctr"/>
            <a:r>
              <a:rPr lang="en-US" sz="2000" dirty="0">
                <a:latin typeface="Century Gothic" panose="020B0502020202020204" pitchFamily="34" charset="0"/>
              </a:rPr>
              <a:t>A solution with pH 7 is </a:t>
            </a:r>
            <a:r>
              <a:rPr lang="en-US" sz="2000" b="1" dirty="0">
                <a:latin typeface="Century Gothic" panose="020B0502020202020204" pitchFamily="34" charset="0"/>
              </a:rPr>
              <a:t>neutra</a:t>
            </a:r>
            <a:r>
              <a:rPr lang="en-US" sz="2000" dirty="0">
                <a:latin typeface="Century Gothic" panose="020B0502020202020204" pitchFamily="34" charset="0"/>
              </a:rPr>
              <a:t>l. </a:t>
            </a:r>
          </a:p>
        </p:txBody>
      </p:sp>
      <p:sp>
        <p:nvSpPr>
          <p:cNvPr id="12" name="Rectangle 11">
            <a:extLst>
              <a:ext uri="{FF2B5EF4-FFF2-40B4-BE49-F238E27FC236}">
                <a16:creationId xmlns:a16="http://schemas.microsoft.com/office/drawing/2014/main" id="{3BEB7149-AA08-DC01-BD33-246533FAB412}"/>
              </a:ext>
            </a:extLst>
          </p:cNvPr>
          <p:cNvSpPr/>
          <p:nvPr/>
        </p:nvSpPr>
        <p:spPr>
          <a:xfrm>
            <a:off x="952500" y="5647640"/>
            <a:ext cx="3821607" cy="707886"/>
          </a:xfrm>
          <a:prstGeom prst="rect">
            <a:avLst/>
          </a:prstGeom>
        </p:spPr>
        <p:txBody>
          <a:bodyPr wrap="square">
            <a:spAutoFit/>
          </a:bodyPr>
          <a:lstStyle/>
          <a:p>
            <a:pPr algn="ctr"/>
            <a:r>
              <a:rPr lang="en-US" sz="2000" b="1">
                <a:latin typeface="Century Gothic" panose="020B0502020202020204" pitchFamily="34" charset="0"/>
              </a:rPr>
              <a:t>Aqueous solutions of acids </a:t>
            </a:r>
            <a:r>
              <a:rPr lang="en-US" sz="2000">
                <a:latin typeface="Century Gothic" panose="020B0502020202020204" pitchFamily="34" charset="0"/>
              </a:rPr>
              <a:t>have pH values of less than 7. </a:t>
            </a:r>
          </a:p>
        </p:txBody>
      </p:sp>
      <p:sp>
        <p:nvSpPr>
          <p:cNvPr id="13" name="Rectangle 12">
            <a:extLst>
              <a:ext uri="{FF2B5EF4-FFF2-40B4-BE49-F238E27FC236}">
                <a16:creationId xmlns:a16="http://schemas.microsoft.com/office/drawing/2014/main" id="{04A228E7-E45C-76F8-1389-DC70C7854539}"/>
              </a:ext>
            </a:extLst>
          </p:cNvPr>
          <p:cNvSpPr/>
          <p:nvPr/>
        </p:nvSpPr>
        <p:spPr>
          <a:xfrm>
            <a:off x="5319512" y="5636721"/>
            <a:ext cx="4118638" cy="707886"/>
          </a:xfrm>
          <a:prstGeom prst="rect">
            <a:avLst/>
          </a:prstGeom>
        </p:spPr>
        <p:txBody>
          <a:bodyPr wrap="square">
            <a:spAutoFit/>
          </a:bodyPr>
          <a:lstStyle/>
          <a:p>
            <a:pPr algn="ctr"/>
            <a:r>
              <a:rPr lang="en-US" sz="2000" dirty="0">
                <a:latin typeface="Century Gothic" panose="020B0502020202020204" pitchFamily="34" charset="0"/>
              </a:rPr>
              <a:t>Aqueous solutions of </a:t>
            </a:r>
            <a:r>
              <a:rPr lang="en-US" sz="2000" b="1" dirty="0">
                <a:latin typeface="Century Gothic" panose="020B0502020202020204" pitchFamily="34" charset="0"/>
              </a:rPr>
              <a:t>alkalis</a:t>
            </a:r>
            <a:r>
              <a:rPr lang="en-US" sz="2000" dirty="0">
                <a:latin typeface="Century Gothic" panose="020B0502020202020204" pitchFamily="34" charset="0"/>
              </a:rPr>
              <a:t> have pH values greater than 7. </a:t>
            </a:r>
            <a:endParaRPr lang="en-GB" sz="2000" dirty="0">
              <a:latin typeface="Century Gothic" panose="020B0502020202020204" pitchFamily="34" charset="0"/>
            </a:endParaRPr>
          </a:p>
        </p:txBody>
      </p:sp>
      <p:cxnSp>
        <p:nvCxnSpPr>
          <p:cNvPr id="14" name="Straight Arrow Connector 13">
            <a:extLst>
              <a:ext uri="{FF2B5EF4-FFF2-40B4-BE49-F238E27FC236}">
                <a16:creationId xmlns:a16="http://schemas.microsoft.com/office/drawing/2014/main" id="{36204B44-0332-0EA4-615B-0DA285FFB03B}"/>
              </a:ext>
            </a:extLst>
          </p:cNvPr>
          <p:cNvCxnSpPr>
            <a:cxnSpLocks/>
          </p:cNvCxnSpPr>
          <p:nvPr/>
        </p:nvCxnSpPr>
        <p:spPr>
          <a:xfrm flipH="1">
            <a:off x="5169589" y="3581400"/>
            <a:ext cx="1142311" cy="258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3DBE4A50-85AA-E5F7-58DA-5837400C5EFB}"/>
              </a:ext>
            </a:extLst>
          </p:cNvPr>
          <p:cNvPicPr>
            <a:picLocks noChangeAspect="1"/>
          </p:cNvPicPr>
          <p:nvPr/>
        </p:nvPicPr>
        <p:blipFill>
          <a:blip r:embed="rId3"/>
          <a:stretch>
            <a:fillRect/>
          </a:stretch>
        </p:blipFill>
        <p:spPr>
          <a:xfrm>
            <a:off x="1425145" y="3896777"/>
            <a:ext cx="7303788" cy="1040222"/>
          </a:xfrm>
          <a:prstGeom prst="rect">
            <a:avLst/>
          </a:prstGeom>
        </p:spPr>
      </p:pic>
    </p:spTree>
    <p:extLst>
      <p:ext uri="{BB962C8B-B14F-4D97-AF65-F5344CB8AC3E}">
        <p14:creationId xmlns:p14="http://schemas.microsoft.com/office/powerpoint/2010/main" val="27597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B7C6D-74CD-ECDB-A78E-8424E621450A}"/>
              </a:ext>
            </a:extLst>
          </p:cNvPr>
          <p:cNvSpPr>
            <a:spLocks noGrp="1"/>
          </p:cNvSpPr>
          <p:nvPr>
            <p:ph type="title"/>
          </p:nvPr>
        </p:nvSpPr>
        <p:spPr/>
        <p:txBody>
          <a:bodyPr/>
          <a:lstStyle/>
          <a:p>
            <a:r>
              <a:rPr lang="en-GB" dirty="0">
                <a:latin typeface="Century Gothic" panose="020B0502020202020204" pitchFamily="34" charset="0"/>
              </a:rPr>
              <a:t>The pH scale and indicators</a:t>
            </a:r>
          </a:p>
        </p:txBody>
      </p:sp>
      <p:pic>
        <p:nvPicPr>
          <p:cNvPr id="3" name="Picture 8" descr="File:2009-03-30 Red pH meter reads 4.96.jpg - Wikimedia Commons">
            <a:extLst>
              <a:ext uri="{FF2B5EF4-FFF2-40B4-BE49-F238E27FC236}">
                <a16:creationId xmlns:a16="http://schemas.microsoft.com/office/drawing/2014/main" id="{286551A4-E13F-0A8B-9032-0A078ECBB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28" r="20028"/>
          <a:stretch/>
        </p:blipFill>
        <p:spPr bwMode="auto">
          <a:xfrm>
            <a:off x="1169097" y="1591048"/>
            <a:ext cx="2520948" cy="20119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5F01259-EBE4-14C1-73B6-1A9583CDF3FE}"/>
              </a:ext>
            </a:extLst>
          </p:cNvPr>
          <p:cNvSpPr/>
          <p:nvPr/>
        </p:nvSpPr>
        <p:spPr>
          <a:xfrm>
            <a:off x="6884594" y="3682079"/>
            <a:ext cx="3017173" cy="461665"/>
          </a:xfrm>
          <a:prstGeom prst="rect">
            <a:avLst/>
          </a:prstGeom>
        </p:spPr>
        <p:txBody>
          <a:bodyPr wrap="none">
            <a:spAutoFit/>
          </a:bodyPr>
          <a:lstStyle/>
          <a:p>
            <a:r>
              <a:rPr lang="en-US" sz="2400" b="1">
                <a:latin typeface="Century Gothic" panose="020B0502020202020204" pitchFamily="34" charset="0"/>
              </a:rPr>
              <a:t>Universal indicator </a:t>
            </a:r>
            <a:endParaRPr lang="en-GB" sz="2400" b="1">
              <a:latin typeface="Century Gothic" panose="020B0502020202020204" pitchFamily="34" charset="0"/>
            </a:endParaRPr>
          </a:p>
        </p:txBody>
      </p:sp>
      <p:sp>
        <p:nvSpPr>
          <p:cNvPr id="5" name="Rectangle 4">
            <a:extLst>
              <a:ext uri="{FF2B5EF4-FFF2-40B4-BE49-F238E27FC236}">
                <a16:creationId xmlns:a16="http://schemas.microsoft.com/office/drawing/2014/main" id="{41A1A416-0D03-8815-A8DE-C35A2C535804}"/>
              </a:ext>
            </a:extLst>
          </p:cNvPr>
          <p:cNvSpPr/>
          <p:nvPr/>
        </p:nvSpPr>
        <p:spPr>
          <a:xfrm>
            <a:off x="1569792" y="3583958"/>
            <a:ext cx="1584088" cy="461665"/>
          </a:xfrm>
          <a:prstGeom prst="rect">
            <a:avLst/>
          </a:prstGeom>
        </p:spPr>
        <p:txBody>
          <a:bodyPr wrap="none">
            <a:spAutoFit/>
          </a:bodyPr>
          <a:lstStyle/>
          <a:p>
            <a:r>
              <a:rPr lang="en-US" sz="2400" b="1">
                <a:latin typeface="Century Gothic" panose="020B0502020202020204" pitchFamily="34" charset="0"/>
              </a:rPr>
              <a:t>pH probe</a:t>
            </a:r>
            <a:endParaRPr lang="en-GB" sz="2400" b="1">
              <a:latin typeface="Century Gothic" panose="020B0502020202020204" pitchFamily="34" charset="0"/>
            </a:endParaRPr>
          </a:p>
        </p:txBody>
      </p:sp>
      <p:sp>
        <p:nvSpPr>
          <p:cNvPr id="6" name="Rectangle 5">
            <a:extLst>
              <a:ext uri="{FF2B5EF4-FFF2-40B4-BE49-F238E27FC236}">
                <a16:creationId xmlns:a16="http://schemas.microsoft.com/office/drawing/2014/main" id="{43BC3178-228D-7F66-CAAE-67B05A409512}"/>
              </a:ext>
            </a:extLst>
          </p:cNvPr>
          <p:cNvSpPr/>
          <p:nvPr/>
        </p:nvSpPr>
        <p:spPr>
          <a:xfrm>
            <a:off x="6513618" y="4237320"/>
            <a:ext cx="3378118" cy="830997"/>
          </a:xfrm>
          <a:prstGeom prst="rect">
            <a:avLst/>
          </a:prstGeom>
          <a:solidFill>
            <a:schemeClr val="accent1">
              <a:lumMod val="40000"/>
              <a:lumOff val="60000"/>
            </a:schemeClr>
          </a:solidFill>
        </p:spPr>
        <p:txBody>
          <a:bodyPr wrap="square">
            <a:spAutoFit/>
          </a:bodyPr>
          <a:lstStyle/>
          <a:p>
            <a:r>
              <a:rPr lang="en-US" sz="2400" dirty="0">
                <a:latin typeface="Century Gothic" panose="020B0502020202020204" pitchFamily="34" charset="0"/>
              </a:rPr>
              <a:t>The </a:t>
            </a:r>
            <a:r>
              <a:rPr lang="en-US" sz="2400" b="1" dirty="0">
                <a:latin typeface="Century Gothic" panose="020B0502020202020204" pitchFamily="34" charset="0"/>
              </a:rPr>
              <a:t>colour</a:t>
            </a:r>
            <a:r>
              <a:rPr lang="en-US" sz="2400" dirty="0">
                <a:latin typeface="Century Gothic" panose="020B0502020202020204" pitchFamily="34" charset="0"/>
              </a:rPr>
              <a:t> gives an indication of pH</a:t>
            </a:r>
            <a:endParaRPr lang="en-US" sz="2400" b="1" dirty="0">
              <a:latin typeface="Century Gothic" panose="020B0502020202020204" pitchFamily="34" charset="0"/>
            </a:endParaRPr>
          </a:p>
        </p:txBody>
      </p:sp>
      <p:sp>
        <p:nvSpPr>
          <p:cNvPr id="7" name="Rectangle 6">
            <a:extLst>
              <a:ext uri="{FF2B5EF4-FFF2-40B4-BE49-F238E27FC236}">
                <a16:creationId xmlns:a16="http://schemas.microsoft.com/office/drawing/2014/main" id="{D2609C9C-4299-BBC6-B5D0-68097D28D1B7}"/>
              </a:ext>
            </a:extLst>
          </p:cNvPr>
          <p:cNvSpPr/>
          <p:nvPr/>
        </p:nvSpPr>
        <p:spPr>
          <a:xfrm>
            <a:off x="1204645" y="4281770"/>
            <a:ext cx="2804983" cy="830997"/>
          </a:xfrm>
          <a:prstGeom prst="rect">
            <a:avLst/>
          </a:prstGeom>
          <a:solidFill>
            <a:schemeClr val="accent1">
              <a:lumMod val="40000"/>
              <a:lumOff val="60000"/>
            </a:schemeClr>
          </a:solidFill>
        </p:spPr>
        <p:txBody>
          <a:bodyPr wrap="square">
            <a:spAutoFit/>
          </a:bodyPr>
          <a:lstStyle/>
          <a:p>
            <a:r>
              <a:rPr lang="en-US" sz="2400" dirty="0">
                <a:latin typeface="Century Gothic" panose="020B0502020202020204" pitchFamily="34" charset="0"/>
              </a:rPr>
              <a:t>The </a:t>
            </a:r>
            <a:r>
              <a:rPr lang="en-US" sz="2400" b="1" dirty="0">
                <a:latin typeface="Century Gothic" panose="020B0502020202020204" pitchFamily="34" charset="0"/>
              </a:rPr>
              <a:t>number</a:t>
            </a:r>
            <a:r>
              <a:rPr lang="en-US" sz="2400" dirty="0">
                <a:latin typeface="Century Gothic" panose="020B0502020202020204" pitchFamily="34" charset="0"/>
              </a:rPr>
              <a:t> gives indication of pH</a:t>
            </a:r>
            <a:endParaRPr lang="en-US" sz="2400" b="1" dirty="0">
              <a:latin typeface="Century Gothic" panose="020B0502020202020204" pitchFamily="34" charset="0"/>
            </a:endParaRPr>
          </a:p>
        </p:txBody>
      </p:sp>
      <p:pic>
        <p:nvPicPr>
          <p:cNvPr id="8" name="Picture 2">
            <a:extLst>
              <a:ext uri="{FF2B5EF4-FFF2-40B4-BE49-F238E27FC236}">
                <a16:creationId xmlns:a16="http://schemas.microsoft.com/office/drawing/2014/main" id="{E3DBEF2B-CA56-9963-748C-8C3D0147E6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4594" y="1656238"/>
            <a:ext cx="2615540" cy="19616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793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7" ma:contentTypeDescription="Create a new document." ma:contentTypeScope="" ma:versionID="5e7b10d93fd15c8b5fedca9b8a502f6a">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dc2bd473038dc69bec9ce1f09dabd49b"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F8DF14CD-FE4E-4B91-BA7F-219603BF8673}">
  <ds:schemaRefs>
    <ds:schemaRef ds:uri="http://purl.org/dc/term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http://purl.org/dc/dcmitype/"/>
    <ds:schemaRef ds:uri="http://www.w3.org/XML/1998/namespace"/>
    <ds:schemaRef ds:uri="http://schemas.microsoft.com/office/2006/metadata/properties"/>
    <ds:schemaRef ds:uri="e7f29ac3-c74a-46a7-9e80-ec6458dc319f"/>
    <ds:schemaRef ds:uri="9dd66dd2-dc2f-4e10-8286-f1da66314693"/>
  </ds:schemaRefs>
</ds:datastoreItem>
</file>

<file path=customXml/itemProps3.xml><?xml version="1.0" encoding="utf-8"?>
<ds:datastoreItem xmlns:ds="http://schemas.openxmlformats.org/officeDocument/2006/customXml" ds:itemID="{6A39E206-E0B1-4FB8-B4A9-394ABDB46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1706</TotalTime>
  <Words>5892</Words>
  <Application>Microsoft Macintosh PowerPoint</Application>
  <PresentationFormat>Widescreen</PresentationFormat>
  <Paragraphs>586</Paragraphs>
  <Slides>29</Slides>
  <Notes>25</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Cambria Math</vt:lpstr>
      <vt:lpstr>Century Gothic</vt:lpstr>
      <vt:lpstr>Georgia</vt:lpstr>
      <vt:lpstr>open-sans</vt:lpstr>
      <vt:lpstr>PT Sans</vt:lpstr>
      <vt:lpstr>Wingdings</vt:lpstr>
      <vt:lpstr>B2.2.11 Feedback lesson</vt:lpstr>
      <vt:lpstr>Making this resource work for you</vt:lpstr>
      <vt:lpstr>PowerPoint Presentation</vt:lpstr>
      <vt:lpstr>PowerPoint Presentation</vt:lpstr>
      <vt:lpstr>PowerPoint Presentation</vt:lpstr>
      <vt:lpstr>C4.3.10</vt:lpstr>
      <vt:lpstr>PowerPoint Presentation</vt:lpstr>
      <vt:lpstr>This is the fix-it portion of the lesson</vt:lpstr>
      <vt:lpstr>The pH Scale and indicators</vt:lpstr>
      <vt:lpstr>The pH scale and indicators</vt:lpstr>
      <vt:lpstr>What are Acids and Alkalis?  The tables below shows common acids and alkali that can be found in the laboratory. </vt:lpstr>
      <vt:lpstr>What are Acids and Alkalis?</vt:lpstr>
      <vt:lpstr>PowerPoint Presentation</vt:lpstr>
      <vt:lpstr>Salts</vt:lpstr>
      <vt:lpstr>Which statements do you agree with?</vt:lpstr>
      <vt:lpstr>Is this statement correct?</vt:lpstr>
      <vt:lpstr>Name the salts that would be produced from the following pairs of reactants:</vt:lpstr>
      <vt:lpstr>Drill</vt:lpstr>
      <vt:lpstr>Drill answers</vt:lpstr>
      <vt:lpstr>I: determining chemical formula</vt:lpstr>
      <vt:lpstr>We: determining chemical formula</vt:lpstr>
      <vt:lpstr>You: determining chemical formula</vt:lpstr>
      <vt:lpstr>Activity</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167</cp:revision>
  <dcterms:created xsi:type="dcterms:W3CDTF">2019-03-21T11:24:14Z</dcterms:created>
  <dcterms:modified xsi:type="dcterms:W3CDTF">2023-11-15T16:04:42Z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